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24"/>
  </p:notesMasterIdLst>
  <p:handoutMasterIdLst>
    <p:handoutMasterId r:id="rId25"/>
  </p:handoutMasterIdLst>
  <p:sldIdLst>
    <p:sldId id="256" r:id="rId2"/>
    <p:sldId id="273" r:id="rId3"/>
    <p:sldId id="290" r:id="rId4"/>
    <p:sldId id="395" r:id="rId5"/>
    <p:sldId id="304" r:id="rId6"/>
    <p:sldId id="396" r:id="rId7"/>
    <p:sldId id="403" r:id="rId8"/>
    <p:sldId id="399" r:id="rId9"/>
    <p:sldId id="400" r:id="rId10"/>
    <p:sldId id="377" r:id="rId11"/>
    <p:sldId id="397" r:id="rId12"/>
    <p:sldId id="404" r:id="rId13"/>
    <p:sldId id="398" r:id="rId14"/>
    <p:sldId id="405" r:id="rId15"/>
    <p:sldId id="422" r:id="rId16"/>
    <p:sldId id="428" r:id="rId17"/>
    <p:sldId id="401" r:id="rId18"/>
    <p:sldId id="402" r:id="rId19"/>
    <p:sldId id="406" r:id="rId20"/>
    <p:sldId id="407" r:id="rId21"/>
    <p:sldId id="408" r:id="rId22"/>
    <p:sldId id="409"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6924" autoAdjust="0"/>
  </p:normalViewPr>
  <p:slideViewPr>
    <p:cSldViewPr snapToGrid="0">
      <p:cViewPr varScale="1">
        <p:scale>
          <a:sx n="63" d="100"/>
          <a:sy n="63" d="100"/>
        </p:scale>
        <p:origin x="1020" y="66"/>
      </p:cViewPr>
      <p:guideLst/>
    </p:cSldViewPr>
  </p:slideViewPr>
  <p:outlineViewPr>
    <p:cViewPr>
      <p:scale>
        <a:sx n="33" d="100"/>
        <a:sy n="33" d="100"/>
      </p:scale>
      <p:origin x="0" y="-642"/>
    </p:cViewPr>
  </p:outlineViewPr>
  <p:notesTextViewPr>
    <p:cViewPr>
      <p:scale>
        <a:sx n="3" d="2"/>
        <a:sy n="3" d="2"/>
      </p:scale>
      <p:origin x="0" y="0"/>
    </p:cViewPr>
  </p:notesTextViewPr>
  <p:notesViewPr>
    <p:cSldViewPr snapToGrid="0">
      <p:cViewPr varScale="1">
        <p:scale>
          <a:sx n="60" d="100"/>
          <a:sy n="60" d="100"/>
        </p:scale>
        <p:origin x="1670"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873B9F-50A0-4622-8B27-9EA7B86E7C9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217B71-78E5-4F1B-8D85-573B8AAD3E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76A5925-1F73-40BA-85C9-D3AC61ACF64E}" type="datetimeFigureOut">
              <a:rPr lang="en-US" smtClean="0"/>
              <a:t>7/4/2021</a:t>
            </a:fld>
            <a:endParaRPr lang="en-US"/>
          </a:p>
        </p:txBody>
      </p:sp>
      <p:sp>
        <p:nvSpPr>
          <p:cNvPr id="4" name="Footer Placeholder 3">
            <a:extLst>
              <a:ext uri="{FF2B5EF4-FFF2-40B4-BE49-F238E27FC236}">
                <a16:creationId xmlns:a16="http://schemas.microsoft.com/office/drawing/2014/main" id="{E2A5D993-102A-4921-A12E-E8E8D0285A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3F94975-3B91-4B9C-9498-7DA766AE146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C10B77D-D561-4A25-8C29-51CAB365AE4B}" type="slidenum">
              <a:rPr lang="en-US" smtClean="0"/>
              <a:t>‹#›</a:t>
            </a:fld>
            <a:endParaRPr lang="en-US"/>
          </a:p>
        </p:txBody>
      </p:sp>
    </p:spTree>
    <p:extLst>
      <p:ext uri="{BB962C8B-B14F-4D97-AF65-F5344CB8AC3E}">
        <p14:creationId xmlns:p14="http://schemas.microsoft.com/office/powerpoint/2010/main" val="2936642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28DB0-09F6-4366-A211-0FA9A757C8BD}" type="datetimeFigureOut">
              <a:rPr lang="en-US" noProof="0" smtClean="0"/>
              <a:t>7/4/2021</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DCE8F5-1341-475C-BF40-2E24D91E8058}" type="slidenum">
              <a:rPr lang="en-US" noProof="0" smtClean="0"/>
              <a:t>‹#›</a:t>
            </a:fld>
            <a:endParaRPr lang="en-US" noProof="0"/>
          </a:p>
        </p:txBody>
      </p:sp>
    </p:spTree>
    <p:extLst>
      <p:ext uri="{BB962C8B-B14F-4D97-AF65-F5344CB8AC3E}">
        <p14:creationId xmlns:p14="http://schemas.microsoft.com/office/powerpoint/2010/main" val="906497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bbc.co.uk/news/uk-51237665" TargetMode="External"/><Relationship Id="rId2" Type="http://schemas.openxmlformats.org/officeDocument/2006/relationships/slide" Target="../slides/slide18.xml"/><Relationship Id="rId1" Type="http://schemas.openxmlformats.org/officeDocument/2006/relationships/notesMaster" Target="../notesMasters/notesMaster1.xml"/><Relationship Id="rId5" Type="http://schemas.openxmlformats.org/officeDocument/2006/relationships/hyperlink" Target="https://gdpr.report/news/2020/02/28/facial-recognition-compliance-in-the-age-of-gdpr/" TargetMode="External"/><Relationship Id="rId4" Type="http://schemas.openxmlformats.org/officeDocument/2006/relationships/hyperlink" Target="https://www.bbc.co.uk/news/technology-49726101"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a:t>
            </a:fld>
            <a:endParaRPr lang="en-US" noProof="0"/>
          </a:p>
        </p:txBody>
      </p:sp>
    </p:spTree>
    <p:extLst>
      <p:ext uri="{BB962C8B-B14F-4D97-AF65-F5344CB8AC3E}">
        <p14:creationId xmlns:p14="http://schemas.microsoft.com/office/powerpoint/2010/main" val="24519462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13</a:t>
            </a:fld>
            <a:endParaRPr lang="en-US" noProof="0" dirty="0"/>
          </a:p>
        </p:txBody>
      </p:sp>
    </p:spTree>
    <p:extLst>
      <p:ext uri="{BB962C8B-B14F-4D97-AF65-F5344CB8AC3E}">
        <p14:creationId xmlns:p14="http://schemas.microsoft.com/office/powerpoint/2010/main" val="17003188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14</a:t>
            </a:fld>
            <a:endParaRPr lang="en-US" noProof="0" dirty="0"/>
          </a:p>
        </p:txBody>
      </p:sp>
    </p:spTree>
    <p:extLst>
      <p:ext uri="{BB962C8B-B14F-4D97-AF65-F5344CB8AC3E}">
        <p14:creationId xmlns:p14="http://schemas.microsoft.com/office/powerpoint/2010/main" val="42918077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Video for Q2: https://www.youtube.com/watch?v=ZwCNG9KFdXs</a:t>
            </a:r>
          </a:p>
          <a:p>
            <a:r>
              <a:rPr lang="en-GB" dirty="0"/>
              <a:t>https://commons.wikimedia.org/wiki/File:Face-id-iphone-x-1080x600.jpg</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15</a:t>
            </a:fld>
            <a:endParaRPr lang="en-US" noProof="0" dirty="0"/>
          </a:p>
        </p:txBody>
      </p:sp>
    </p:spTree>
    <p:extLst>
      <p:ext uri="{BB962C8B-B14F-4D97-AF65-F5344CB8AC3E}">
        <p14:creationId xmlns:p14="http://schemas.microsoft.com/office/powerpoint/2010/main" val="18156695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Video for Q2: https://www.youtube.com/watch?v=ZwCNG9KFdXs</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16</a:t>
            </a:fld>
            <a:endParaRPr lang="en-US" noProof="0" dirty="0"/>
          </a:p>
        </p:txBody>
      </p:sp>
    </p:spTree>
    <p:extLst>
      <p:ext uri="{BB962C8B-B14F-4D97-AF65-F5344CB8AC3E}">
        <p14:creationId xmlns:p14="http://schemas.microsoft.com/office/powerpoint/2010/main" val="9763736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17</a:t>
            </a:fld>
            <a:endParaRPr lang="en-US" noProof="0" dirty="0"/>
          </a:p>
        </p:txBody>
      </p:sp>
    </p:spTree>
    <p:extLst>
      <p:ext uri="{BB962C8B-B14F-4D97-AF65-F5344CB8AC3E}">
        <p14:creationId xmlns:p14="http://schemas.microsoft.com/office/powerpoint/2010/main" val="20354178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doesn’t have to be written – it could be a verbal discussion</a:t>
            </a:r>
          </a:p>
          <a:p>
            <a:r>
              <a:rPr lang="en-GB" dirty="0"/>
              <a:t>Sources:</a:t>
            </a:r>
          </a:p>
          <a:p>
            <a:r>
              <a:rPr lang="en-GB" sz="1200" u="sng" kern="1200" dirty="0">
                <a:solidFill>
                  <a:schemeClr val="tx1"/>
                </a:solidFill>
                <a:effectLst/>
                <a:latin typeface="+mn-lt"/>
                <a:ea typeface="+mn-ea"/>
                <a:cs typeface="+mn-cs"/>
                <a:hlinkClick r:id="rId3"/>
              </a:rPr>
              <a:t>https://www.bbc.co.uk/news/uk-51237665</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4"/>
              </a:rPr>
              <a:t>https://www.bbc.co.uk/news/technology-49726101</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5"/>
              </a:rPr>
              <a:t>https://gdpr.report/news/2020/02/28/facial-recognition-compliance-in-the-age-of-gdpr/</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18</a:t>
            </a:fld>
            <a:endParaRPr lang="en-US" noProof="0"/>
          </a:p>
        </p:txBody>
      </p:sp>
    </p:spTree>
    <p:extLst>
      <p:ext uri="{BB962C8B-B14F-4D97-AF65-F5344CB8AC3E}">
        <p14:creationId xmlns:p14="http://schemas.microsoft.com/office/powerpoint/2010/main" val="34729554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19</a:t>
            </a:fld>
            <a:endParaRPr lang="en-US" noProof="0" dirty="0"/>
          </a:p>
        </p:txBody>
      </p:sp>
    </p:spTree>
    <p:extLst>
      <p:ext uri="{BB962C8B-B14F-4D97-AF65-F5344CB8AC3E}">
        <p14:creationId xmlns:p14="http://schemas.microsoft.com/office/powerpoint/2010/main" val="38564846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Could also mention cookies used to store browsing habits and </a:t>
            </a:r>
            <a:r>
              <a:rPr lang="en-GB"/>
              <a:t>frequently visited </a:t>
            </a:r>
            <a:r>
              <a:rPr lang="en-GB" dirty="0"/>
              <a:t>websites.</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20</a:t>
            </a:fld>
            <a:endParaRPr lang="en-US" noProof="0" dirty="0"/>
          </a:p>
        </p:txBody>
      </p:sp>
    </p:spTree>
    <p:extLst>
      <p:ext uri="{BB962C8B-B14F-4D97-AF65-F5344CB8AC3E}">
        <p14:creationId xmlns:p14="http://schemas.microsoft.com/office/powerpoint/2010/main" val="27366982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21</a:t>
            </a:fld>
            <a:endParaRPr lang="en-US" noProof="0" dirty="0"/>
          </a:p>
        </p:txBody>
      </p:sp>
    </p:spTree>
    <p:extLst>
      <p:ext uri="{BB962C8B-B14F-4D97-AF65-F5344CB8AC3E}">
        <p14:creationId xmlns:p14="http://schemas.microsoft.com/office/powerpoint/2010/main" val="7911755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22</a:t>
            </a:fld>
            <a:endParaRPr lang="en-US" noProof="0" dirty="0"/>
          </a:p>
        </p:txBody>
      </p:sp>
    </p:spTree>
    <p:extLst>
      <p:ext uri="{BB962C8B-B14F-4D97-AF65-F5344CB8AC3E}">
        <p14:creationId xmlns:p14="http://schemas.microsoft.com/office/powerpoint/2010/main" val="2300470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3</a:t>
            </a:fld>
            <a:endParaRPr lang="en-US" noProof="0"/>
          </a:p>
        </p:txBody>
      </p:sp>
    </p:spTree>
    <p:extLst>
      <p:ext uri="{BB962C8B-B14F-4D97-AF65-F5344CB8AC3E}">
        <p14:creationId xmlns:p14="http://schemas.microsoft.com/office/powerpoint/2010/main" val="1026994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4</a:t>
            </a:fld>
            <a:endParaRPr lang="en-US" noProof="0"/>
          </a:p>
        </p:txBody>
      </p:sp>
    </p:spTree>
    <p:extLst>
      <p:ext uri="{BB962C8B-B14F-4D97-AF65-F5344CB8AC3E}">
        <p14:creationId xmlns:p14="http://schemas.microsoft.com/office/powerpoint/2010/main" val="3932496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6</a:t>
            </a:fld>
            <a:endParaRPr lang="en-US" noProof="0" dirty="0"/>
          </a:p>
        </p:txBody>
      </p:sp>
    </p:spTree>
    <p:extLst>
      <p:ext uri="{BB962C8B-B14F-4D97-AF65-F5344CB8AC3E}">
        <p14:creationId xmlns:p14="http://schemas.microsoft.com/office/powerpoint/2010/main" val="20072275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7</a:t>
            </a:fld>
            <a:endParaRPr lang="en-US" noProof="0" dirty="0"/>
          </a:p>
        </p:txBody>
      </p:sp>
    </p:spTree>
    <p:extLst>
      <p:ext uri="{BB962C8B-B14F-4D97-AF65-F5344CB8AC3E}">
        <p14:creationId xmlns:p14="http://schemas.microsoft.com/office/powerpoint/2010/main" val="3447233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8</a:t>
            </a:fld>
            <a:endParaRPr lang="en-US" noProof="0" dirty="0"/>
          </a:p>
        </p:txBody>
      </p:sp>
    </p:spTree>
    <p:extLst>
      <p:ext uri="{BB962C8B-B14F-4D97-AF65-F5344CB8AC3E}">
        <p14:creationId xmlns:p14="http://schemas.microsoft.com/office/powerpoint/2010/main" val="3125171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doesn’t have to be written – it could be a verbal discussion</a:t>
            </a:r>
          </a:p>
          <a:p>
            <a:r>
              <a:rPr lang="en-GB" dirty="0"/>
              <a:t>Source: https://www.hrw.org/news/2020/05/13/mobile-location-data-and-covid-19-qa</a:t>
            </a:r>
          </a:p>
        </p:txBody>
      </p:sp>
      <p:sp>
        <p:nvSpPr>
          <p:cNvPr id="4" name="Slide Number Placeholder 3"/>
          <p:cNvSpPr>
            <a:spLocks noGrp="1"/>
          </p:cNvSpPr>
          <p:nvPr>
            <p:ph type="sldNum" sz="quarter" idx="5"/>
          </p:nvPr>
        </p:nvSpPr>
        <p:spPr/>
        <p:txBody>
          <a:bodyPr/>
          <a:lstStyle/>
          <a:p>
            <a:fld id="{33DCE8F5-1341-475C-BF40-2E24D91E8058}" type="slidenum">
              <a:rPr lang="en-US" noProof="0" smtClean="0"/>
              <a:t>9</a:t>
            </a:fld>
            <a:endParaRPr lang="en-US" noProof="0"/>
          </a:p>
        </p:txBody>
      </p:sp>
    </p:spTree>
    <p:extLst>
      <p:ext uri="{BB962C8B-B14F-4D97-AF65-F5344CB8AC3E}">
        <p14:creationId xmlns:p14="http://schemas.microsoft.com/office/powerpoint/2010/main" val="19045093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11</a:t>
            </a:fld>
            <a:endParaRPr lang="en-US" noProof="0" dirty="0"/>
          </a:p>
        </p:txBody>
      </p:sp>
    </p:spTree>
    <p:extLst>
      <p:ext uri="{BB962C8B-B14F-4D97-AF65-F5344CB8AC3E}">
        <p14:creationId xmlns:p14="http://schemas.microsoft.com/office/powerpoint/2010/main" val="3342339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12</a:t>
            </a:fld>
            <a:endParaRPr lang="en-US" noProof="0" dirty="0"/>
          </a:p>
        </p:txBody>
      </p:sp>
    </p:spTree>
    <p:extLst>
      <p:ext uri="{BB962C8B-B14F-4D97-AF65-F5344CB8AC3E}">
        <p14:creationId xmlns:p14="http://schemas.microsoft.com/office/powerpoint/2010/main" val="19270910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945AC3A-7D9B-423E-A2BF-B883C9B2D241}"/>
              </a:ext>
            </a:extLst>
          </p:cNvPr>
          <p:cNvPicPr>
            <a:picLocks/>
          </p:cNvPicPr>
          <p:nvPr userDrawn="1"/>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b="-15"/>
          <a:stretch/>
        </p:blipFill>
        <p:spPr>
          <a:xfrm>
            <a:off x="7801452" y="1"/>
            <a:ext cx="4389120" cy="6675120"/>
          </a:xfrm>
          <a:prstGeom prst="rect">
            <a:avLst/>
          </a:prstGeom>
        </p:spPr>
      </p:pic>
      <p:sp>
        <p:nvSpPr>
          <p:cNvPr id="5" name="Rectangle 4">
            <a:extLst>
              <a:ext uri="{FF2B5EF4-FFF2-40B4-BE49-F238E27FC236}">
                <a16:creationId xmlns:a16="http://schemas.microsoft.com/office/drawing/2014/main" id="{C7524B29-B525-4E47-862B-FD57B403D539}"/>
              </a:ext>
            </a:extLst>
          </p:cNvPr>
          <p:cNvSpPr/>
          <p:nvPr userDrawn="1"/>
        </p:nvSpPr>
        <p:spPr>
          <a:xfrm>
            <a:off x="7804351" y="1"/>
            <a:ext cx="4386221" cy="667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a:extLst>
              <a:ext uri="{FF2B5EF4-FFF2-40B4-BE49-F238E27FC236}">
                <a16:creationId xmlns:a16="http://schemas.microsoft.com/office/drawing/2014/main" id="{140927D5-AE1A-4ABD-BD8F-2F78723FF0D6}"/>
              </a:ext>
            </a:extLst>
          </p:cNvPr>
          <p:cNvSpPr>
            <a:spLocks noGrp="1"/>
          </p:cNvSpPr>
          <p:nvPr>
            <p:ph type="pic" sz="quarter" idx="10" hasCustomPrompt="1"/>
          </p:nvPr>
        </p:nvSpPr>
        <p:spPr>
          <a:xfrm>
            <a:off x="-11284" y="1"/>
            <a:ext cx="7815636" cy="6677022"/>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1" name="Rectangle 10">
            <a:extLst>
              <a:ext uri="{FF2B5EF4-FFF2-40B4-BE49-F238E27FC236}">
                <a16:creationId xmlns:a16="http://schemas.microsoft.com/office/drawing/2014/main" id="{F94C333A-735B-44F8-99E4-E73D8172DE35}"/>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C69AA83-848B-4DFD-A644-A5D9CEFF95E3}"/>
              </a:ext>
            </a:extLst>
          </p:cNvPr>
          <p:cNvSpPr/>
          <p:nvPr userDrawn="1"/>
        </p:nvSpPr>
        <p:spPr>
          <a:xfrm>
            <a:off x="7804351" y="6678000"/>
            <a:ext cx="4224295"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5" name="Slide Number Placeholder 5">
            <a:extLst>
              <a:ext uri="{FF2B5EF4-FFF2-40B4-BE49-F238E27FC236}">
                <a16:creationId xmlns:a16="http://schemas.microsoft.com/office/drawing/2014/main" id="{42880EF2-ACF9-4D66-99FF-99CB3F61BE99}"/>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id="{8487E03C-DE68-4CE8-A7F1-B9DD28846BC8}"/>
              </a:ext>
            </a:extLst>
          </p:cNvPr>
          <p:cNvSpPr>
            <a:spLocks noGrp="1"/>
          </p:cNvSpPr>
          <p:nvPr>
            <p:ph type="ctrTitle"/>
          </p:nvPr>
        </p:nvSpPr>
        <p:spPr>
          <a:xfrm>
            <a:off x="8073392" y="1962149"/>
            <a:ext cx="3759807" cy="1547813"/>
          </a:xfrm>
        </p:spPr>
        <p:txBody>
          <a:bodyPr anchor="b"/>
          <a:lstStyle>
            <a:lvl1pPr algn="l">
              <a:lnSpc>
                <a:spcPts val="4000"/>
              </a:lnSpc>
              <a:defRPr sz="4800" spc="-15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EEE8855-FE55-4351-B21B-FE33CB8050C1}"/>
              </a:ext>
            </a:extLst>
          </p:cNvPr>
          <p:cNvSpPr>
            <a:spLocks noGrp="1"/>
          </p:cNvSpPr>
          <p:nvPr>
            <p:ph type="subTitle" idx="1"/>
          </p:nvPr>
        </p:nvSpPr>
        <p:spPr>
          <a:xfrm>
            <a:off x="8073391" y="3602038"/>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Graphic 11">
            <a:extLst>
              <a:ext uri="{FF2B5EF4-FFF2-40B4-BE49-F238E27FC236}">
                <a16:creationId xmlns:a16="http://schemas.microsoft.com/office/drawing/2014/main" id="{54BAE1D8-3DF8-48CA-92C4-2E2064E4A3C5}"/>
              </a:ext>
            </a:extLst>
          </p:cNvPr>
          <p:cNvSpPr/>
          <p:nvPr userDrawn="1"/>
        </p:nvSpPr>
        <p:spPr>
          <a:xfrm>
            <a:off x="8776606" y="3981146"/>
            <a:ext cx="3413965" cy="2695876"/>
          </a:xfrm>
          <a:custGeom>
            <a:avLst/>
            <a:gdLst>
              <a:gd name="connsiteX0" fmla="*/ 4121944 w 4124325"/>
              <a:gd name="connsiteY0" fmla="*/ 1555076 h 3257550"/>
              <a:gd name="connsiteX1" fmla="*/ 4118134 w 4124325"/>
              <a:gd name="connsiteY1" fmla="*/ 1533169 h 3257550"/>
              <a:gd name="connsiteX2" fmla="*/ 2782729 w 4124325"/>
              <a:gd name="connsiteY2" fmla="*/ 39649 h 3257550"/>
              <a:gd name="connsiteX3" fmla="*/ 2108359 w 4124325"/>
              <a:gd name="connsiteY3" fmla="*/ 2436139 h 3257550"/>
              <a:gd name="connsiteX4" fmla="*/ 1262539 w 4124325"/>
              <a:gd name="connsiteY4" fmla="*/ 1310284 h 3257550"/>
              <a:gd name="connsiteX5" fmla="*/ 717709 w 4124325"/>
              <a:gd name="connsiteY5" fmla="*/ 2358986 h 3257550"/>
              <a:gd name="connsiteX6" fmla="*/ 7144 w 4124325"/>
              <a:gd name="connsiteY6" fmla="*/ 3257194 h 3257550"/>
              <a:gd name="connsiteX7" fmla="*/ 4075271 w 4124325"/>
              <a:gd name="connsiteY7" fmla="*/ 3257194 h 3257550"/>
              <a:gd name="connsiteX8" fmla="*/ 4122896 w 4124325"/>
              <a:gd name="connsiteY8" fmla="*/ 3201949 h 3257550"/>
              <a:gd name="connsiteX9" fmla="*/ 4122896 w 4124325"/>
              <a:gd name="connsiteY9" fmla="*/ 1555076 h 3257550"/>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068127 w 4207192"/>
              <a:gd name="connsiteY9" fmla="*/ 3250050 h 3286245"/>
              <a:gd name="connsiteX10" fmla="*/ 4207192 w 4207192"/>
              <a:gd name="connsiteY10" fmla="*/ 3286245 h 3286245"/>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207192 w 4207192"/>
              <a:gd name="connsiteY9" fmla="*/ 3286245 h 3286245"/>
              <a:gd name="connsiteX0" fmla="*/ 4115752 w 4115752"/>
              <a:gd name="connsiteY0" fmla="*/ 3194805 h 3250050"/>
              <a:gd name="connsiteX1" fmla="*/ 4115752 w 4115752"/>
              <a:gd name="connsiteY1" fmla="*/ 1547932 h 3250050"/>
              <a:gd name="connsiteX2" fmla="*/ 4114800 w 4115752"/>
              <a:gd name="connsiteY2" fmla="*/ 1547932 h 3250050"/>
              <a:gd name="connsiteX3" fmla="*/ 4110990 w 4115752"/>
              <a:gd name="connsiteY3" fmla="*/ 1526025 h 3250050"/>
              <a:gd name="connsiteX4" fmla="*/ 2775585 w 4115752"/>
              <a:gd name="connsiteY4" fmla="*/ 32505 h 3250050"/>
              <a:gd name="connsiteX5" fmla="*/ 2101215 w 4115752"/>
              <a:gd name="connsiteY5" fmla="*/ 2428995 h 3250050"/>
              <a:gd name="connsiteX6" fmla="*/ 1255395 w 4115752"/>
              <a:gd name="connsiteY6" fmla="*/ 1303140 h 3250050"/>
              <a:gd name="connsiteX7" fmla="*/ 710565 w 4115752"/>
              <a:gd name="connsiteY7" fmla="*/ 2351842 h 3250050"/>
              <a:gd name="connsiteX8" fmla="*/ 0 w 4115752"/>
              <a:gd name="connsiteY8" fmla="*/ 3250050 h 3250050"/>
              <a:gd name="connsiteX0" fmla="*/ 4115752 w 4115752"/>
              <a:gd name="connsiteY0" fmla="*/ 1547932 h 3250050"/>
              <a:gd name="connsiteX1" fmla="*/ 4114800 w 4115752"/>
              <a:gd name="connsiteY1" fmla="*/ 1547932 h 3250050"/>
              <a:gd name="connsiteX2" fmla="*/ 4110990 w 4115752"/>
              <a:gd name="connsiteY2" fmla="*/ 1526025 h 3250050"/>
              <a:gd name="connsiteX3" fmla="*/ 2775585 w 4115752"/>
              <a:gd name="connsiteY3" fmla="*/ 32505 h 3250050"/>
              <a:gd name="connsiteX4" fmla="*/ 2101215 w 4115752"/>
              <a:gd name="connsiteY4" fmla="*/ 2428995 h 3250050"/>
              <a:gd name="connsiteX5" fmla="*/ 1255395 w 4115752"/>
              <a:gd name="connsiteY5" fmla="*/ 1303140 h 3250050"/>
              <a:gd name="connsiteX6" fmla="*/ 710565 w 4115752"/>
              <a:gd name="connsiteY6" fmla="*/ 2351842 h 3250050"/>
              <a:gd name="connsiteX7" fmla="*/ 0 w 4115752"/>
              <a:gd name="connsiteY7" fmla="*/ 3250050 h 325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5752" h="3250050">
                <a:moveTo>
                  <a:pt x="4115752" y="1547932"/>
                </a:moveTo>
                <a:lnTo>
                  <a:pt x="4114800" y="1547932"/>
                </a:lnTo>
                <a:cubicBezTo>
                  <a:pt x="4114800" y="1540312"/>
                  <a:pt x="4113847" y="1532692"/>
                  <a:pt x="4110990" y="1526025"/>
                </a:cubicBezTo>
                <a:cubicBezTo>
                  <a:pt x="4060507" y="1391722"/>
                  <a:pt x="3224212" y="-249435"/>
                  <a:pt x="2775585" y="32505"/>
                </a:cubicBezTo>
                <a:cubicBezTo>
                  <a:pt x="2375535" y="283965"/>
                  <a:pt x="2629852" y="2428995"/>
                  <a:pt x="2101215" y="2428995"/>
                </a:cubicBezTo>
                <a:cubicBezTo>
                  <a:pt x="1784985" y="2428995"/>
                  <a:pt x="1670685" y="1303140"/>
                  <a:pt x="1255395" y="1303140"/>
                </a:cubicBezTo>
                <a:cubicBezTo>
                  <a:pt x="1037272" y="1303140"/>
                  <a:pt x="710565" y="1554600"/>
                  <a:pt x="710565" y="2351842"/>
                </a:cubicBezTo>
                <a:cubicBezTo>
                  <a:pt x="710565" y="3149085"/>
                  <a:pt x="0" y="3250050"/>
                  <a:pt x="0" y="3250050"/>
                </a:cubicBezTo>
              </a:path>
            </a:pathLst>
          </a:custGeom>
          <a:noFill/>
          <a:ln w="9525" cap="flat">
            <a:solidFill>
              <a:schemeClr val="bg1"/>
            </a:solidFill>
            <a:prstDash val="dash"/>
            <a:miter/>
          </a:ln>
        </p:spPr>
        <p:txBody>
          <a:bodyPr rtlCol="0" anchor="ctr"/>
          <a:lstStyle/>
          <a:p>
            <a:endParaRPr lang="en-US" dirty="0"/>
          </a:p>
        </p:txBody>
      </p:sp>
      <p:sp>
        <p:nvSpPr>
          <p:cNvPr id="14" name="Rectangle 13">
            <a:extLst>
              <a:ext uri="{FF2B5EF4-FFF2-40B4-BE49-F238E27FC236}">
                <a16:creationId xmlns:a16="http://schemas.microsoft.com/office/drawing/2014/main" id="{974E860F-437F-442E-898C-244A0DD5D765}"/>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8042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3CFF9123-1F0C-4BD2-8233-FEE5B2A46612}"/>
              </a:ext>
            </a:extLst>
          </p:cNvPr>
          <p:cNvSpPr>
            <a:spLocks noGrp="1"/>
          </p:cNvSpPr>
          <p:nvPr>
            <p:ph type="ftr" sz="quarter" idx="13"/>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111E8981-59A6-4480-80A6-5619C2201789}"/>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31192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DDDF3-2E7E-4175-ACE9-B214DCE40C6E}"/>
              </a:ext>
            </a:extLst>
          </p:cNvPr>
          <p:cNvSpPr>
            <a:spLocks noGrp="1"/>
          </p:cNvSpPr>
          <p:nvPr>
            <p:ph type="title"/>
          </p:nvPr>
        </p:nvSpPr>
        <p:spPr/>
        <p:txBody>
          <a:bodyPr/>
          <a:lstStyle/>
          <a:p>
            <a:r>
              <a:rPr lang="en-US" noProof="0"/>
              <a:t>Click to edit Master title style</a:t>
            </a:r>
          </a:p>
        </p:txBody>
      </p:sp>
      <p:sp>
        <p:nvSpPr>
          <p:cNvPr id="8" name="Subtitle">
            <a:extLst>
              <a:ext uri="{FF2B5EF4-FFF2-40B4-BE49-F238E27FC236}">
                <a16:creationId xmlns:a16="http://schemas.microsoft.com/office/drawing/2014/main" id="{5302A3D4-CF60-41AF-924C-B30D3FD99751}"/>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Footer Placeholder 2">
            <a:extLst>
              <a:ext uri="{FF2B5EF4-FFF2-40B4-BE49-F238E27FC236}">
                <a16:creationId xmlns:a16="http://schemas.microsoft.com/office/drawing/2014/main" id="{2E0E8FCF-8FC7-49D2-9516-7662294E35B7}"/>
              </a:ext>
            </a:extLst>
          </p:cNvPr>
          <p:cNvSpPr>
            <a:spLocks noGrp="1"/>
          </p:cNvSpPr>
          <p:nvPr>
            <p:ph type="ftr" sz="quarter" idx="13"/>
          </p:nvPr>
        </p:nvSpPr>
        <p:spPr/>
        <p:txBody>
          <a:bodyPr/>
          <a:lstStyle/>
          <a:p>
            <a:r>
              <a:rPr lang="en-US" noProof="0"/>
              <a:t>Add a footer</a:t>
            </a:r>
          </a:p>
        </p:txBody>
      </p:sp>
      <p:sp>
        <p:nvSpPr>
          <p:cNvPr id="4" name="Slide Number Placeholder 3">
            <a:extLst>
              <a:ext uri="{FF2B5EF4-FFF2-40B4-BE49-F238E27FC236}">
                <a16:creationId xmlns:a16="http://schemas.microsoft.com/office/drawing/2014/main" id="{216208B4-CFD5-4FAE-9519-74EFAC0B0368}"/>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2122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ED074E-AB07-44D1-8B4E-189EAEF798D6}"/>
              </a:ext>
            </a:extLst>
          </p:cNvPr>
          <p:cNvSpPr>
            <a:spLocks noGrp="1"/>
          </p:cNvSpPr>
          <p:nvPr>
            <p:ph type="ftr" sz="quarter" idx="10"/>
          </p:nvPr>
        </p:nvSpPr>
        <p:spPr/>
        <p:txBody>
          <a:bodyPr/>
          <a:lstStyle/>
          <a:p>
            <a:r>
              <a:rPr lang="en-US" noProof="0"/>
              <a:t>Add a footer</a:t>
            </a:r>
          </a:p>
        </p:txBody>
      </p:sp>
      <p:sp>
        <p:nvSpPr>
          <p:cNvPr id="3" name="Slide Number Placeholder 2">
            <a:extLst>
              <a:ext uri="{FF2B5EF4-FFF2-40B4-BE49-F238E27FC236}">
                <a16:creationId xmlns:a16="http://schemas.microsoft.com/office/drawing/2014/main" id="{2801D44B-9877-40D1-B788-EE3BFD57C5AB}"/>
              </a:ext>
            </a:extLst>
          </p:cNvPr>
          <p:cNvSpPr>
            <a:spLocks noGrp="1"/>
          </p:cNvSpPr>
          <p:nvPr>
            <p:ph type="sldNum" sz="quarter" idx="11"/>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946637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FB83C35-D975-48B4-8E79-AB7A1A80DFC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799832" cy="6675120"/>
          </a:xfrm>
          <a:prstGeom prst="rect">
            <a:avLst/>
          </a:prstGeom>
        </p:spPr>
      </p:pic>
      <p:sp>
        <p:nvSpPr>
          <p:cNvPr id="11" name="Rectangle 10">
            <a:extLst>
              <a:ext uri="{FF2B5EF4-FFF2-40B4-BE49-F238E27FC236}">
                <a16:creationId xmlns:a16="http://schemas.microsoft.com/office/drawing/2014/main" id="{DD7E187E-6082-49C3-B795-CC4321FE39F8}"/>
              </a:ext>
            </a:extLst>
          </p:cNvPr>
          <p:cNvSpPr/>
          <p:nvPr userDrawn="1"/>
        </p:nvSpPr>
        <p:spPr>
          <a:xfrm>
            <a:off x="6671"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icture Placeholder 9">
            <a:extLst>
              <a:ext uri="{FF2B5EF4-FFF2-40B4-BE49-F238E27FC236}">
                <a16:creationId xmlns:a16="http://schemas.microsoft.com/office/drawing/2014/main" id="{8FBFF6A8-5ABD-4191-81E4-C9F86380A56D}"/>
              </a:ext>
            </a:extLst>
          </p:cNvPr>
          <p:cNvSpPr>
            <a:spLocks noGrp="1"/>
          </p:cNvSpPr>
          <p:nvPr>
            <p:ph type="pic" sz="quarter" idx="10"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5" name="Footer Placeholder 4">
            <a:extLst>
              <a:ext uri="{FF2B5EF4-FFF2-40B4-BE49-F238E27FC236}">
                <a16:creationId xmlns:a16="http://schemas.microsoft.com/office/drawing/2014/main" id="{16E27D1E-1708-4D17-AB85-058EE0C34776}"/>
              </a:ext>
            </a:extLst>
          </p:cNvPr>
          <p:cNvSpPr>
            <a:spLocks noGrp="1"/>
          </p:cNvSpPr>
          <p:nvPr>
            <p:ph type="ftr" sz="quarter" idx="13"/>
          </p:nvPr>
        </p:nvSpPr>
        <p:spPr>
          <a:gradFill>
            <a:gsLst>
              <a:gs pos="82000">
                <a:schemeClr val="tx1">
                  <a:lumMod val="85000"/>
                  <a:lumOff val="15000"/>
                </a:schemeClr>
              </a:gs>
              <a:gs pos="100000">
                <a:schemeClr val="tx1"/>
              </a:gs>
            </a:gsLst>
          </a:gradFill>
        </p:spPr>
        <p:txBody>
          <a:bodyPr/>
          <a:lstStyle>
            <a:lvl1pPr>
              <a:defRPr>
                <a:solidFill>
                  <a:schemeClr val="bg1"/>
                </a:solidFill>
              </a:defRPr>
            </a:lvl1pPr>
          </a:lstStyle>
          <a:p>
            <a:r>
              <a:rPr lang="en-US" noProof="0"/>
              <a:t>Add a footer</a:t>
            </a:r>
          </a:p>
        </p:txBody>
      </p:sp>
      <p:sp>
        <p:nvSpPr>
          <p:cNvPr id="9" name="Slide Number Placeholder 8">
            <a:extLst>
              <a:ext uri="{FF2B5EF4-FFF2-40B4-BE49-F238E27FC236}">
                <a16:creationId xmlns:a16="http://schemas.microsoft.com/office/drawing/2014/main" id="{69529A18-E6EB-4081-B804-B2FCF5287DFF}"/>
              </a:ext>
            </a:extLst>
          </p:cNvPr>
          <p:cNvSpPr>
            <a:spLocks noGrp="1"/>
          </p:cNvSpPr>
          <p:nvPr>
            <p:ph type="sldNum" sz="quarter" idx="14"/>
          </p:nvPr>
        </p:nvSpPr>
        <p:spPr>
          <a:xfrm>
            <a:off x="11594400" y="6678000"/>
            <a:ext cx="597600" cy="144000"/>
          </a:xfrm>
        </p:spPr>
        <p:txBody>
          <a:bodyPr/>
          <a:lstStyle/>
          <a:p>
            <a:fld id="{058DB212-BFA2-403F-85EF-DFD3FF6D973A}" type="slidenum">
              <a:rPr lang="en-US" noProof="0" smtClean="0"/>
              <a:pPr/>
              <a:t>‹#›</a:t>
            </a:fld>
            <a:endParaRPr lang="en-US" noProof="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p:nvPr>
        </p:nvSpPr>
        <p:spPr>
          <a:xfrm>
            <a:off x="1273834" y="2481141"/>
            <a:ext cx="3759807" cy="1547813"/>
          </a:xfrm>
        </p:spPr>
        <p:txBody>
          <a:bodyPr anchor="b"/>
          <a:lstStyle>
            <a:lvl1pPr algn="l">
              <a:lnSpc>
                <a:spcPts val="4000"/>
              </a:lnSpc>
              <a:defRPr sz="4800" spc="-150">
                <a:solidFill>
                  <a:schemeClr val="bg1"/>
                </a:solidFill>
              </a:defRPr>
            </a:lvl1pPr>
          </a:lstStyle>
          <a:p>
            <a:r>
              <a:rPr lang="en-US" noProof="0"/>
              <a:t>Click to edit Master title style</a:t>
            </a:r>
          </a:p>
        </p:txBody>
      </p:sp>
      <p:sp>
        <p:nvSpPr>
          <p:cNvPr id="14" name="Subtitle 2">
            <a:extLst>
              <a:ext uri="{FF2B5EF4-FFF2-40B4-BE49-F238E27FC236}">
                <a16:creationId xmlns:a16="http://schemas.microsoft.com/office/drawing/2014/main" id="{3CDBDF0B-F377-47FD-9DA1-C3BDA7C1DEDE}"/>
              </a:ext>
            </a:extLst>
          </p:cNvPr>
          <p:cNvSpPr>
            <a:spLocks noGrp="1"/>
          </p:cNvSpPr>
          <p:nvPr>
            <p:ph type="subTitle" idx="1"/>
          </p:nvPr>
        </p:nvSpPr>
        <p:spPr>
          <a:xfrm>
            <a:off x="1273833" y="4220102"/>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8" name="Graphic 15">
            <a:extLst>
              <a:ext uri="{FF2B5EF4-FFF2-40B4-BE49-F238E27FC236}">
                <a16:creationId xmlns:a16="http://schemas.microsoft.com/office/drawing/2014/main" id="{F50292C9-54F6-4F7B-A885-34CE1E3B0351}"/>
              </a:ext>
            </a:extLst>
          </p:cNvPr>
          <p:cNvSpPr/>
          <p:nvPr/>
        </p:nvSpPr>
        <p:spPr>
          <a:xfrm flipH="1">
            <a:off x="-1428"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noProof="0"/>
          </a:p>
        </p:txBody>
      </p:sp>
    </p:spTree>
    <p:extLst>
      <p:ext uri="{BB962C8B-B14F-4D97-AF65-F5344CB8AC3E}">
        <p14:creationId xmlns:p14="http://schemas.microsoft.com/office/powerpoint/2010/main" val="212023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7804150" y="1"/>
            <a:ext cx="4387850" cy="6679488"/>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642857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5A87C21-15CD-48D8-B583-89B110156879}"/>
              </a:ext>
            </a:extLst>
          </p:cNvPr>
          <p:cNvSpPr/>
          <p:nvPr userDrawn="1"/>
        </p:nvSpPr>
        <p:spPr>
          <a:xfrm>
            <a:off x="7804351" y="0"/>
            <a:ext cx="4386221" cy="6677022"/>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8127752" y="4320000"/>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
        <p:nvSpPr>
          <p:cNvPr id="8" name="Picture Placeholder 5">
            <a:extLst>
              <a:ext uri="{FF2B5EF4-FFF2-40B4-BE49-F238E27FC236}">
                <a16:creationId xmlns:a16="http://schemas.microsoft.com/office/drawing/2014/main" id="{5092E684-C621-4F92-A05A-A167EEF46270}"/>
              </a:ext>
            </a:extLst>
          </p:cNvPr>
          <p:cNvSpPr>
            <a:spLocks noGrp="1"/>
          </p:cNvSpPr>
          <p:nvPr>
            <p:ph type="pic" sz="quarter" idx="16" hasCustomPrompt="1"/>
          </p:nvPr>
        </p:nvSpPr>
        <p:spPr>
          <a:xfrm>
            <a:off x="10057037" y="4320000"/>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9" name="Picture Placeholder 5">
            <a:extLst>
              <a:ext uri="{FF2B5EF4-FFF2-40B4-BE49-F238E27FC236}">
                <a16:creationId xmlns:a16="http://schemas.microsoft.com/office/drawing/2014/main" id="{6958D132-F2A9-41E1-BDD8-067D52CE5FEB}"/>
              </a:ext>
            </a:extLst>
          </p:cNvPr>
          <p:cNvSpPr>
            <a:spLocks noGrp="1"/>
          </p:cNvSpPr>
          <p:nvPr>
            <p:ph type="pic" sz="quarter" idx="17" hasCustomPrompt="1"/>
          </p:nvPr>
        </p:nvSpPr>
        <p:spPr>
          <a:xfrm>
            <a:off x="8127752" y="2395565"/>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0" name="Picture Placeholder 5">
            <a:extLst>
              <a:ext uri="{FF2B5EF4-FFF2-40B4-BE49-F238E27FC236}">
                <a16:creationId xmlns:a16="http://schemas.microsoft.com/office/drawing/2014/main" id="{B88FD4DB-5089-4686-B4F7-A26163146C9A}"/>
              </a:ext>
            </a:extLst>
          </p:cNvPr>
          <p:cNvSpPr>
            <a:spLocks noGrp="1"/>
          </p:cNvSpPr>
          <p:nvPr>
            <p:ph type="pic" sz="quarter" idx="18" hasCustomPrompt="1"/>
          </p:nvPr>
        </p:nvSpPr>
        <p:spPr>
          <a:xfrm>
            <a:off x="10057037" y="2395565"/>
            <a:ext cx="1800000" cy="1800000"/>
          </a:xfrm>
          <a:solidFill>
            <a:schemeClr val="tx1">
              <a:lumMod val="75000"/>
              <a:lumOff val="25000"/>
            </a:schemeClr>
          </a:solidFill>
        </p:spPr>
        <p:txBody>
          <a:bodyPr anchor="ctr"/>
          <a:lstStyle>
            <a:lvl1pPr marL="0" indent="0" algn="ctr">
              <a:buNone/>
              <a:defRPr sz="1600" i="1">
                <a:solidFill>
                  <a:schemeClr val="bg1"/>
                </a:solidFill>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1" name="Picture Placeholder 5">
            <a:extLst>
              <a:ext uri="{FF2B5EF4-FFF2-40B4-BE49-F238E27FC236}">
                <a16:creationId xmlns:a16="http://schemas.microsoft.com/office/drawing/2014/main" id="{324023AF-AB97-4B60-86FA-5DC8DA1B5C49}"/>
              </a:ext>
            </a:extLst>
          </p:cNvPr>
          <p:cNvSpPr>
            <a:spLocks noGrp="1"/>
          </p:cNvSpPr>
          <p:nvPr>
            <p:ph type="pic" sz="quarter" idx="19" hasCustomPrompt="1"/>
          </p:nvPr>
        </p:nvSpPr>
        <p:spPr>
          <a:xfrm>
            <a:off x="8127752" y="471129"/>
            <a:ext cx="1800000" cy="1800000"/>
          </a:xfrm>
          <a:solidFill>
            <a:schemeClr val="accent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2" name="Picture Placeholder 5">
            <a:extLst>
              <a:ext uri="{FF2B5EF4-FFF2-40B4-BE49-F238E27FC236}">
                <a16:creationId xmlns:a16="http://schemas.microsoft.com/office/drawing/2014/main" id="{8210F231-568A-4348-B33F-9EBB4A5CF9EB}"/>
              </a:ext>
            </a:extLst>
          </p:cNvPr>
          <p:cNvSpPr>
            <a:spLocks noGrp="1"/>
          </p:cNvSpPr>
          <p:nvPr>
            <p:ph type="pic" sz="quarter" idx="20" hasCustomPrompt="1"/>
          </p:nvPr>
        </p:nvSpPr>
        <p:spPr>
          <a:xfrm>
            <a:off x="10057037" y="471129"/>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Tree>
    <p:extLst>
      <p:ext uri="{BB962C8B-B14F-4D97-AF65-F5344CB8AC3E}">
        <p14:creationId xmlns:p14="http://schemas.microsoft.com/office/powerpoint/2010/main" val="2445114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Left Header">
            <a:extLst>
              <a:ext uri="{FF2B5EF4-FFF2-40B4-BE49-F238E27FC236}">
                <a16:creationId xmlns:a16="http://schemas.microsoft.com/office/drawing/2014/main" id="{2241B0A0-0033-49FF-89B8-142165C8E93C}"/>
              </a:ext>
            </a:extLst>
          </p:cNvPr>
          <p:cNvSpPr>
            <a:spLocks noGrp="1"/>
          </p:cNvSpPr>
          <p:nvPr>
            <p:ph type="body" sz="quarter" idx="12" hasCustomPrompt="1"/>
          </p:nvPr>
        </p:nvSpPr>
        <p:spPr>
          <a:xfrm>
            <a:off x="360000" y="1620000"/>
            <a:ext cx="5580000" cy="360000"/>
          </a:xfrm>
        </p:spPr>
        <p:txBody>
          <a:bodyPr/>
          <a:lstStyle>
            <a:lvl1pPr marL="0" indent="0">
              <a:buNone/>
              <a:defRPr b="1"/>
            </a:lvl1pPr>
          </a:lstStyle>
          <a:p>
            <a:pPr lvl="0"/>
            <a:r>
              <a:rPr lang="en-US" noProof="0"/>
              <a:t>Compare A</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Right Header">
            <a:extLst>
              <a:ext uri="{FF2B5EF4-FFF2-40B4-BE49-F238E27FC236}">
                <a16:creationId xmlns:a16="http://schemas.microsoft.com/office/drawing/2014/main" id="{069A9930-1B94-49BC-B4A6-B597F155D2DD}"/>
              </a:ext>
            </a:extLst>
          </p:cNvPr>
          <p:cNvSpPr>
            <a:spLocks noGrp="1"/>
          </p:cNvSpPr>
          <p:nvPr>
            <p:ph type="body" sz="quarter" idx="13" hasCustomPrompt="1"/>
          </p:nvPr>
        </p:nvSpPr>
        <p:spPr>
          <a:xfrm>
            <a:off x="6253200" y="1620000"/>
            <a:ext cx="5580000" cy="360000"/>
          </a:xfrm>
        </p:spPr>
        <p:txBody>
          <a:bodyPr/>
          <a:lstStyle>
            <a:lvl1pPr marL="0" indent="0">
              <a:buNone/>
              <a:defRPr b="1"/>
            </a:lvl1pPr>
          </a:lstStyle>
          <a:p>
            <a:pPr lvl="0"/>
            <a:r>
              <a:rPr lang="en-US" noProof="0"/>
              <a:t>Compare B</a:t>
            </a:r>
          </a:p>
        </p:txBody>
      </p:sp>
      <p:sp>
        <p:nvSpPr>
          <p:cNvPr id="5" name="Footer Placeholder 4">
            <a:extLst>
              <a:ext uri="{FF2B5EF4-FFF2-40B4-BE49-F238E27FC236}">
                <a16:creationId xmlns:a16="http://schemas.microsoft.com/office/drawing/2014/main" id="{7C7AC535-CCE6-472A-BA3D-DDE92DFF0EDA}"/>
              </a:ext>
            </a:extLst>
          </p:cNvPr>
          <p:cNvSpPr>
            <a:spLocks noGrp="1"/>
          </p:cNvSpPr>
          <p:nvPr>
            <p:ph type="ftr" sz="quarter" idx="15"/>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6A32F890-EB29-4A5B-A499-BB0FC04447A7}"/>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88888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0" y="0"/>
            <a:ext cx="12191999" cy="6678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3" name="Slide Number Placeholder 2">
            <a:extLst>
              <a:ext uri="{FF2B5EF4-FFF2-40B4-BE49-F238E27FC236}">
                <a16:creationId xmlns:a16="http://schemas.microsoft.com/office/drawing/2014/main" id="{719A41AC-399F-4B25-A28A-F7679843C36E}"/>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
        <p:nvSpPr>
          <p:cNvPr id="10" name="Caption">
            <a:extLst>
              <a:ext uri="{FF2B5EF4-FFF2-40B4-BE49-F238E27FC236}">
                <a16:creationId xmlns:a16="http://schemas.microsoft.com/office/drawing/2014/main" id="{E1C65CF6-B529-468F-B46C-1D1C2E71A116}"/>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2" name="Title 1">
            <a:extLst>
              <a:ext uri="{FF2B5EF4-FFF2-40B4-BE49-F238E27FC236}">
                <a16:creationId xmlns:a16="http://schemas.microsoft.com/office/drawing/2014/main" id="{FC5845FB-DCB7-4844-B346-98986ADFCE02}"/>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421880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FB784EBA-F0C5-4F6F-9426-185FBA239203}"/>
              </a:ext>
            </a:extLst>
          </p:cNvPr>
          <p:cNvSpPr>
            <a:spLocks noGrp="1"/>
          </p:cNvSpPr>
          <p:nvPr>
            <p:ph type="media" sz="quarter" idx="15" hasCustomPrompt="1"/>
          </p:nvPr>
        </p:nvSpPr>
        <p:spPr>
          <a:xfrm>
            <a:off x="0" y="0"/>
            <a:ext cx="12192000" cy="6678000"/>
          </a:xfrm>
          <a:pattFill prst="dkUpDiag">
            <a:fgClr>
              <a:schemeClr val="bg1">
                <a:lumMod val="85000"/>
              </a:schemeClr>
            </a:fgClr>
            <a:bgClr>
              <a:schemeClr val="bg1">
                <a:lumMod val="95000"/>
              </a:schemeClr>
            </a:bgClr>
          </a:patt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Your Video</a:t>
            </a:r>
          </a:p>
        </p:txBody>
      </p:sp>
      <p:sp>
        <p:nvSpPr>
          <p:cNvPr id="5" name="Caption">
            <a:extLst>
              <a:ext uri="{FF2B5EF4-FFF2-40B4-BE49-F238E27FC236}">
                <a16:creationId xmlns:a16="http://schemas.microsoft.com/office/drawing/2014/main" id="{172090C5-61AC-430F-AA33-8EF3902C4669}"/>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4" name="Slide Number Placeholder 3">
            <a:extLst>
              <a:ext uri="{FF2B5EF4-FFF2-40B4-BE49-F238E27FC236}">
                <a16:creationId xmlns:a16="http://schemas.microsoft.com/office/drawing/2014/main" id="{8377EBDA-221D-4CBD-8DBF-E03A370015DB}"/>
              </a:ext>
            </a:extLst>
          </p:cNvPr>
          <p:cNvSpPr>
            <a:spLocks noGrp="1"/>
          </p:cNvSpPr>
          <p:nvPr>
            <p:ph type="sldNum" sz="quarter" idx="17"/>
          </p:nvPr>
        </p:nvSpPr>
        <p:spPr/>
        <p:txBody>
          <a:bodyPr/>
          <a:lstStyle/>
          <a:p>
            <a:fld id="{058DB212-BFA2-403F-85EF-DFD3FF6D973A}" type="slidenum">
              <a:rPr lang="en-US" noProof="0" smtClean="0"/>
              <a:pPr/>
              <a:t>‹#›</a:t>
            </a:fld>
            <a:endParaRPr lang="en-US" noProof="0"/>
          </a:p>
        </p:txBody>
      </p:sp>
      <p:sp>
        <p:nvSpPr>
          <p:cNvPr id="2" name="Title 1">
            <a:extLst>
              <a:ext uri="{FF2B5EF4-FFF2-40B4-BE49-F238E27FC236}">
                <a16:creationId xmlns:a16="http://schemas.microsoft.com/office/drawing/2014/main" id="{882508FC-366E-44DA-80A8-28048E1E4AEF}"/>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321580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Divider">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11E4563-E2FC-4D6F-B759-AB4FB77D27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7799832" cy="6675120"/>
          </a:xfrm>
          <a:prstGeom prst="rect">
            <a:avLst/>
          </a:prstGeom>
        </p:spPr>
      </p:pic>
      <p:sp>
        <p:nvSpPr>
          <p:cNvPr id="24" name="Rectangle 23">
            <a:extLst>
              <a:ext uri="{FF2B5EF4-FFF2-40B4-BE49-F238E27FC236}">
                <a16:creationId xmlns:a16="http://schemas.microsoft.com/office/drawing/2014/main" id="{92FE8913-A018-418C-99FB-2DF342B9B5A0}"/>
              </a:ext>
            </a:extLst>
          </p:cNvPr>
          <p:cNvSpPr/>
          <p:nvPr userDrawn="1"/>
        </p:nvSpPr>
        <p:spPr>
          <a:xfrm>
            <a:off x="0"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Picture Placeholder 9">
            <a:extLst>
              <a:ext uri="{FF2B5EF4-FFF2-40B4-BE49-F238E27FC236}">
                <a16:creationId xmlns:a16="http://schemas.microsoft.com/office/drawing/2014/main" id="{AF7702AD-1968-4CE6-BC7C-02C0637069A8}"/>
              </a:ext>
            </a:extLst>
          </p:cNvPr>
          <p:cNvSpPr>
            <a:spLocks noGrp="1"/>
          </p:cNvSpPr>
          <p:nvPr>
            <p:ph type="pic" sz="quarter" idx="14"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hasCustomPrompt="1"/>
          </p:nvPr>
        </p:nvSpPr>
        <p:spPr>
          <a:xfrm>
            <a:off x="794862" y="3032684"/>
            <a:ext cx="3759807" cy="1547813"/>
          </a:xfrm>
        </p:spPr>
        <p:txBody>
          <a:bodyPr anchor="b"/>
          <a:lstStyle>
            <a:lvl1pPr algn="l">
              <a:lnSpc>
                <a:spcPts val="4000"/>
              </a:lnSpc>
              <a:defRPr sz="6600" spc="-150">
                <a:solidFill>
                  <a:schemeClr val="bg1"/>
                </a:solidFill>
              </a:defRPr>
            </a:lvl1pPr>
          </a:lstStyle>
          <a:p>
            <a:r>
              <a:rPr lang="en-US"/>
              <a:t>Thank You</a:t>
            </a:r>
            <a:endParaRPr lang="en-US" dirty="0"/>
          </a:p>
        </p:txBody>
      </p:sp>
      <p:sp>
        <p:nvSpPr>
          <p:cNvPr id="18" name="Graphic 15">
            <a:extLst>
              <a:ext uri="{FF2B5EF4-FFF2-40B4-BE49-F238E27FC236}">
                <a16:creationId xmlns:a16="http://schemas.microsoft.com/office/drawing/2014/main" id="{F50292C9-54F6-4F7B-A885-34CE1E3B0351}"/>
              </a:ext>
            </a:extLst>
          </p:cNvPr>
          <p:cNvSpPr/>
          <p:nvPr userDrawn="1"/>
        </p:nvSpPr>
        <p:spPr>
          <a:xfrm>
            <a:off x="1774391"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p>
        </p:txBody>
      </p:sp>
      <p:sp>
        <p:nvSpPr>
          <p:cNvPr id="15" name="Name">
            <a:extLst>
              <a:ext uri="{FF2B5EF4-FFF2-40B4-BE49-F238E27FC236}">
                <a16:creationId xmlns:a16="http://schemas.microsoft.com/office/drawing/2014/main" id="{B8C48821-0D90-416C-873E-50587E8A0C8E}"/>
              </a:ext>
            </a:extLst>
          </p:cNvPr>
          <p:cNvSpPr>
            <a:spLocks noGrp="1"/>
          </p:cNvSpPr>
          <p:nvPr>
            <p:ph type="body" sz="quarter" idx="11" hasCustomPrompt="1"/>
          </p:nvPr>
        </p:nvSpPr>
        <p:spPr>
          <a:xfrm>
            <a:off x="794861" y="4741677"/>
            <a:ext cx="3756943" cy="252000"/>
          </a:xfrm>
        </p:spPr>
        <p:txBody>
          <a:bodyPr anchor="ctr"/>
          <a:lstStyle>
            <a:lvl1pPr marL="0" indent="0">
              <a:buNone/>
              <a:defRPr sz="1600">
                <a:solidFill>
                  <a:schemeClr val="bg1"/>
                </a:solidFill>
                <a:latin typeface="+mn-lt"/>
              </a:defRPr>
            </a:lvl1pPr>
          </a:lstStyle>
          <a:p>
            <a:pPr lvl="0"/>
            <a:r>
              <a:rPr lang="en-US"/>
              <a:t>Name</a:t>
            </a:r>
            <a:endParaRPr lang="en-US" dirty="0"/>
          </a:p>
        </p:txBody>
      </p:sp>
      <p:sp>
        <p:nvSpPr>
          <p:cNvPr id="16" name="Email">
            <a:extLst>
              <a:ext uri="{FF2B5EF4-FFF2-40B4-BE49-F238E27FC236}">
                <a16:creationId xmlns:a16="http://schemas.microsoft.com/office/drawing/2014/main" id="{42450180-8D19-405E-97F0-2A309B58D01C}"/>
              </a:ext>
            </a:extLst>
          </p:cNvPr>
          <p:cNvSpPr>
            <a:spLocks noGrp="1"/>
          </p:cNvSpPr>
          <p:nvPr>
            <p:ph type="body" sz="quarter" idx="12" hasCustomPrompt="1"/>
          </p:nvPr>
        </p:nvSpPr>
        <p:spPr>
          <a:xfrm>
            <a:off x="1088990" y="5147137"/>
            <a:ext cx="3462814" cy="252000"/>
          </a:xfrm>
        </p:spPr>
        <p:txBody>
          <a:bodyPr anchor="ctr"/>
          <a:lstStyle>
            <a:lvl1pPr marL="0" indent="0">
              <a:buNone/>
              <a:defRPr sz="1200">
                <a:solidFill>
                  <a:schemeClr val="bg1"/>
                </a:solidFill>
                <a:latin typeface="+mn-lt"/>
              </a:defRPr>
            </a:lvl1pPr>
          </a:lstStyle>
          <a:p>
            <a:pPr lvl="0"/>
            <a:r>
              <a:rPr lang="en-US"/>
              <a:t>Email</a:t>
            </a:r>
            <a:endParaRPr lang="en-US" dirty="0"/>
          </a:p>
        </p:txBody>
      </p:sp>
      <p:sp>
        <p:nvSpPr>
          <p:cNvPr id="19" name="Rectangle 18">
            <a:extLst>
              <a:ext uri="{FF2B5EF4-FFF2-40B4-BE49-F238E27FC236}">
                <a16:creationId xmlns:a16="http://schemas.microsoft.com/office/drawing/2014/main" id="{C837F23B-0C4D-4D27-BF83-0B10D1CFFDCD}"/>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D39551A1-FBAD-4CC8-AA99-F9F4D4281782}"/>
              </a:ext>
            </a:extLst>
          </p:cNvPr>
          <p:cNvSpPr/>
          <p:nvPr userDrawn="1"/>
        </p:nvSpPr>
        <p:spPr>
          <a:xfrm>
            <a:off x="7804351" y="6678000"/>
            <a:ext cx="4224296"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4" name="Slide Number Placeholder 5">
            <a:extLst>
              <a:ext uri="{FF2B5EF4-FFF2-40B4-BE49-F238E27FC236}">
                <a16:creationId xmlns:a16="http://schemas.microsoft.com/office/drawing/2014/main" id="{5F695C6B-DBEE-447E-B106-7351E00BD0AF}"/>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Rectangle 22">
            <a:extLst>
              <a:ext uri="{FF2B5EF4-FFF2-40B4-BE49-F238E27FC236}">
                <a16:creationId xmlns:a16="http://schemas.microsoft.com/office/drawing/2014/main" id="{E1A38929-6316-4332-83F8-9E95386C7C42}"/>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3277472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21DB-2DD6-4869-9104-BE40FBBCCE31}"/>
              </a:ext>
            </a:extLst>
          </p:cNvPr>
          <p:cNvSpPr>
            <a:spLocks noGrp="1"/>
          </p:cNvSpPr>
          <p:nvPr>
            <p:ph type="title"/>
          </p:nvPr>
        </p:nvSpPr>
        <p:spPr/>
        <p:txBody>
          <a:bodyPr/>
          <a:lstStyle/>
          <a:p>
            <a:r>
              <a:rPr lang="en-US" noProof="0"/>
              <a:t>Click to edit Master title style</a:t>
            </a:r>
          </a:p>
        </p:txBody>
      </p:sp>
      <p:sp>
        <p:nvSpPr>
          <p:cNvPr id="10" name="Subtitle">
            <a:extLst>
              <a:ext uri="{FF2B5EF4-FFF2-40B4-BE49-F238E27FC236}">
                <a16:creationId xmlns:a16="http://schemas.microsoft.com/office/drawing/2014/main" id="{1CC9B96F-1A0A-4B16-BDF7-48B289CD533E}"/>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Content Placeholder 2">
            <a:extLst>
              <a:ext uri="{FF2B5EF4-FFF2-40B4-BE49-F238E27FC236}">
                <a16:creationId xmlns:a16="http://schemas.microsoft.com/office/drawing/2014/main" id="{D69A7081-42C5-4F4E-8A26-E7788CCF4FE5}"/>
              </a:ext>
            </a:extLst>
          </p:cNvPr>
          <p:cNvSpPr>
            <a:spLocks noGrp="1"/>
          </p:cNvSpPr>
          <p:nvPr>
            <p:ph idx="1"/>
          </p:nvPr>
        </p:nvSpPr>
        <p:spPr>
          <a:xfrm>
            <a:off x="360000" y="1620000"/>
            <a:ext cx="114732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9038FCAA-94B1-47BD-AD46-123D3404BBB2}"/>
              </a:ext>
            </a:extLst>
          </p:cNvPr>
          <p:cNvSpPr>
            <a:spLocks noGrp="1"/>
          </p:cNvSpPr>
          <p:nvPr>
            <p:ph type="ftr" sz="quarter" idx="13"/>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81A11CEA-C130-40E5-A858-8D4FE6E58641}"/>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70877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99CE02-8616-40B2-85FF-B06E192752AB}"/>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A9E718F-2F10-41F1-8E9F-18DD53EF065F}"/>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31581A5-A75E-41FB-A68A-70BA1AB54B28}"/>
              </a:ext>
            </a:extLst>
          </p:cNvPr>
          <p:cNvSpPr>
            <a:spLocks noGrp="1"/>
          </p:cNvSpPr>
          <p:nvPr>
            <p:ph type="title"/>
          </p:nvPr>
        </p:nvSpPr>
        <p:spPr>
          <a:xfrm>
            <a:off x="360000" y="360000"/>
            <a:ext cx="11473200" cy="54000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BA9B02-6E3D-4037-BE18-E02B786633E9}"/>
              </a:ext>
            </a:extLst>
          </p:cNvPr>
          <p:cNvSpPr>
            <a:spLocks noGrp="1"/>
          </p:cNvSpPr>
          <p:nvPr>
            <p:ph type="body" idx="1"/>
          </p:nvPr>
        </p:nvSpPr>
        <p:spPr>
          <a:xfrm>
            <a:off x="360000" y="1260000"/>
            <a:ext cx="11473200" cy="486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A954C2B-6B0B-4286-BFA4-F6131386B0E3}"/>
              </a:ext>
            </a:extLst>
          </p:cNvPr>
          <p:cNvSpPr>
            <a:spLocks noGrp="1"/>
          </p:cNvSpPr>
          <p:nvPr>
            <p:ph type="ftr" sz="quarter" idx="3"/>
          </p:nvPr>
        </p:nvSpPr>
        <p:spPr>
          <a:xfrm>
            <a:off x="360000" y="6483329"/>
            <a:ext cx="2378438" cy="187367"/>
          </a:xfrm>
          <a:prstGeom prst="rect">
            <a:avLst/>
          </a:prstGeom>
          <a:gradFill>
            <a:gsLst>
              <a:gs pos="82000">
                <a:schemeClr val="bg1">
                  <a:lumMod val="95000"/>
                </a:schemeClr>
              </a:gs>
              <a:gs pos="100000">
                <a:schemeClr val="bg1">
                  <a:lumMod val="65000"/>
                </a:schemeClr>
              </a:gs>
            </a:gsLst>
            <a:lin ang="5400000" scaled="0"/>
          </a:gradFill>
        </p:spPr>
        <p:txBody>
          <a:bodyPr vert="horz" lIns="36000" tIns="0" rIns="0" bIns="0" rtlCol="0" anchor="ctr"/>
          <a:lstStyle>
            <a:lvl1pPr algn="l">
              <a:defRPr sz="1200">
                <a:solidFill>
                  <a:schemeClr val="tx1">
                    <a:lumMod val="75000"/>
                    <a:lumOff val="25000"/>
                  </a:schemeClr>
                </a:solidFill>
                <a:latin typeface="+mj-lt"/>
              </a:defRPr>
            </a:lvl1pPr>
          </a:lstStyle>
          <a:p>
            <a:r>
              <a:rPr lang="en-US"/>
              <a:t>Add a footer</a:t>
            </a:r>
            <a:endParaRPr lang="en-US" dirty="0"/>
          </a:p>
        </p:txBody>
      </p:sp>
      <p:sp>
        <p:nvSpPr>
          <p:cNvPr id="6" name="Slide Number Placeholder 5">
            <a:extLst>
              <a:ext uri="{FF2B5EF4-FFF2-40B4-BE49-F238E27FC236}">
                <a16:creationId xmlns:a16="http://schemas.microsoft.com/office/drawing/2014/main" id="{D245D258-5720-4517-B8DE-EB5AA5C4FAE1}"/>
              </a:ext>
            </a:extLst>
          </p:cNvPr>
          <p:cNvSpPr>
            <a:spLocks noGrp="1"/>
          </p:cNvSpPr>
          <p:nvPr>
            <p:ph type="sldNum" sz="quarter" idx="4"/>
          </p:nvPr>
        </p:nvSpPr>
        <p:spPr>
          <a:xfrm>
            <a:off x="11594400" y="6678000"/>
            <a:ext cx="597600" cy="144000"/>
          </a:xfrm>
          <a:prstGeom prst="rect">
            <a:avLst/>
          </a:prstGeom>
          <a:gradFill>
            <a:gsLst>
              <a:gs pos="0">
                <a:schemeClr val="accent2">
                  <a:lumMod val="75000"/>
                  <a:shade val="30000"/>
                  <a:satMod val="115000"/>
                </a:schemeClr>
              </a:gs>
              <a:gs pos="47000">
                <a:schemeClr val="accent2">
                  <a:lumMod val="75000"/>
                  <a:shade val="67500"/>
                  <a:satMod val="115000"/>
                </a:schemeClr>
              </a:gs>
              <a:gs pos="100000">
                <a:schemeClr val="accent1"/>
              </a:gs>
            </a:gsLst>
            <a:lin ang="10800000" scaled="0"/>
          </a:gradFill>
        </p:spPr>
        <p:txBody>
          <a:bodyPr vert="horz" lIns="0" tIns="0" rIns="72000" bIns="0" rtlCol="0" anchor="ctr"/>
          <a:lstStyle>
            <a:lvl1pPr algn="r">
              <a:defRPr sz="1200">
                <a:solidFill>
                  <a:schemeClr val="bg1"/>
                </a:solidFill>
                <a:latin typeface="+mj-lt"/>
              </a:defRPr>
            </a:lvl1pPr>
          </a:lstStyle>
          <a:p>
            <a:fld id="{058DB212-BFA2-403F-85EF-DFD3FF6D973A}" type="slidenum">
              <a:rPr lang="en-US" smtClean="0"/>
              <a:pPr/>
              <a:t>‹#›</a:t>
            </a:fld>
            <a:endParaRPr lang="en-US" dirty="0"/>
          </a:p>
        </p:txBody>
      </p:sp>
    </p:spTree>
    <p:extLst>
      <p:ext uri="{BB962C8B-B14F-4D97-AF65-F5344CB8AC3E}">
        <p14:creationId xmlns:p14="http://schemas.microsoft.com/office/powerpoint/2010/main" val="3117711249"/>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8" r:id="rId3"/>
    <p:sldLayoutId id="2147483663" r:id="rId4"/>
    <p:sldLayoutId id="2147483656" r:id="rId5"/>
    <p:sldLayoutId id="2147483660" r:id="rId6"/>
    <p:sldLayoutId id="2147483661" r:id="rId7"/>
    <p:sldLayoutId id="2147483664" r:id="rId8"/>
    <p:sldLayoutId id="2147483650" r:id="rId9"/>
    <p:sldLayoutId id="2147483652" r:id="rId10"/>
    <p:sldLayoutId id="2147483654" r:id="rId11"/>
    <p:sldLayoutId id="2147483655" r:id="rId12"/>
  </p:sldLayoutIdLst>
  <p:hf hdr="0" ft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3525" indent="-263525"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5A836F-346F-4099-BC7B-0D8F3B27F395}"/>
              </a:ext>
            </a:extLst>
          </p:cNvPr>
          <p:cNvSpPr>
            <a:spLocks noGrp="1"/>
          </p:cNvSpPr>
          <p:nvPr>
            <p:ph type="ctrTitle"/>
          </p:nvPr>
        </p:nvSpPr>
        <p:spPr/>
        <p:txBody>
          <a:bodyPr/>
          <a:lstStyle/>
          <a:p>
            <a:r>
              <a:rPr lang="en-US" dirty="0"/>
              <a:t>WJEC GCSE Digital Technology</a:t>
            </a:r>
          </a:p>
        </p:txBody>
      </p:sp>
      <p:sp>
        <p:nvSpPr>
          <p:cNvPr id="5" name="Subtitle 4">
            <a:extLst>
              <a:ext uri="{FF2B5EF4-FFF2-40B4-BE49-F238E27FC236}">
                <a16:creationId xmlns:a16="http://schemas.microsoft.com/office/drawing/2014/main" id="{1FF39718-6251-4A5A-AAC7-767229317836}"/>
              </a:ext>
            </a:extLst>
          </p:cNvPr>
          <p:cNvSpPr>
            <a:spLocks noGrp="1"/>
          </p:cNvSpPr>
          <p:nvPr>
            <p:ph type="subTitle" idx="1"/>
          </p:nvPr>
        </p:nvSpPr>
        <p:spPr>
          <a:xfrm>
            <a:off x="8073391" y="3602037"/>
            <a:ext cx="3756943" cy="1596979"/>
          </a:xfrm>
        </p:spPr>
        <p:txBody>
          <a:bodyPr/>
          <a:lstStyle/>
          <a:p>
            <a:r>
              <a:rPr lang="en-US" dirty="0"/>
              <a:t>Unit 1:</a:t>
            </a:r>
          </a:p>
          <a:p>
            <a:r>
              <a:rPr lang="en-US" noProof="1"/>
              <a:t>The digital world</a:t>
            </a:r>
          </a:p>
          <a:p>
            <a:endParaRPr lang="en-US" noProof="1"/>
          </a:p>
          <a:p>
            <a:r>
              <a:rPr lang="en-US" noProof="1"/>
              <a:t>DT28:</a:t>
            </a:r>
          </a:p>
          <a:p>
            <a:r>
              <a:rPr lang="en-US" noProof="1"/>
              <a:t>Investigatory Powers Act</a:t>
            </a:r>
          </a:p>
        </p:txBody>
      </p:sp>
      <p:cxnSp>
        <p:nvCxnSpPr>
          <p:cNvPr id="22" name="Straight Connector 21">
            <a:extLst>
              <a:ext uri="{FF2B5EF4-FFF2-40B4-BE49-F238E27FC236}">
                <a16:creationId xmlns:a16="http://schemas.microsoft.com/office/drawing/2014/main" id="{1B17638D-56AE-48AD-96C8-EE46229C744C}"/>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Graphic 8" descr="space radar outline">
            <a:extLst>
              <a:ext uri="{FF2B5EF4-FFF2-40B4-BE49-F238E27FC236}">
                <a16:creationId xmlns:a16="http://schemas.microsoft.com/office/drawing/2014/main" id="{52C1AEF9-C750-45F9-AD02-5447187F5716}"/>
              </a:ext>
            </a:extLst>
          </p:cNvPr>
          <p:cNvSpPr/>
          <p:nvPr/>
        </p:nvSpPr>
        <p:spPr>
          <a:xfrm rot="16731500">
            <a:off x="10654807" y="4433342"/>
            <a:ext cx="238125" cy="238125"/>
          </a:xfrm>
          <a:custGeom>
            <a:avLst/>
            <a:gdLst>
              <a:gd name="connsiteX0" fmla="*/ 145256 w 238125"/>
              <a:gd name="connsiteY0" fmla="*/ 159538 h 238125"/>
              <a:gd name="connsiteX1" fmla="*/ 150019 w 238125"/>
              <a:gd name="connsiteY1" fmla="*/ 154775 h 238125"/>
              <a:gd name="connsiteX2" fmla="*/ 150019 w 238125"/>
              <a:gd name="connsiteY2" fmla="*/ 145250 h 238125"/>
              <a:gd name="connsiteX3" fmla="*/ 145256 w 238125"/>
              <a:gd name="connsiteY3" fmla="*/ 140488 h 238125"/>
              <a:gd name="connsiteX4" fmla="*/ 140494 w 238125"/>
              <a:gd name="connsiteY4" fmla="*/ 145250 h 238125"/>
              <a:gd name="connsiteX5" fmla="*/ 140494 w 238125"/>
              <a:gd name="connsiteY5" fmla="*/ 154775 h 238125"/>
              <a:gd name="connsiteX6" fmla="*/ 145256 w 238125"/>
              <a:gd name="connsiteY6" fmla="*/ 159538 h 238125"/>
              <a:gd name="connsiteX7" fmla="*/ 234353 w 238125"/>
              <a:gd name="connsiteY7" fmla="*/ 122828 h 238125"/>
              <a:gd name="connsiteX8" fmla="*/ 196253 w 238125"/>
              <a:gd name="connsiteY8" fmla="*/ 84728 h 238125"/>
              <a:gd name="connsiteX9" fmla="*/ 192881 w 238125"/>
              <a:gd name="connsiteY9" fmla="*/ 83338 h 238125"/>
              <a:gd name="connsiteX10" fmla="*/ 97631 w 238125"/>
              <a:gd name="connsiteY10" fmla="*/ 83338 h 238125"/>
              <a:gd name="connsiteX11" fmla="*/ 93231 w 238125"/>
              <a:gd name="connsiteY11" fmla="*/ 86281 h 238125"/>
              <a:gd name="connsiteX12" fmla="*/ 94259 w 238125"/>
              <a:gd name="connsiteY12" fmla="*/ 91472 h 238125"/>
              <a:gd name="connsiteX13" fmla="*/ 114700 w 238125"/>
              <a:gd name="connsiteY13" fmla="*/ 111913 h 238125"/>
              <a:gd name="connsiteX14" fmla="*/ 73819 w 238125"/>
              <a:gd name="connsiteY14" fmla="*/ 111913 h 238125"/>
              <a:gd name="connsiteX15" fmla="*/ 73819 w 238125"/>
              <a:gd name="connsiteY15" fmla="*/ 45238 h 238125"/>
              <a:gd name="connsiteX16" fmla="*/ 88106 w 238125"/>
              <a:gd name="connsiteY16" fmla="*/ 45238 h 238125"/>
              <a:gd name="connsiteX17" fmla="*/ 92869 w 238125"/>
              <a:gd name="connsiteY17" fmla="*/ 40475 h 238125"/>
              <a:gd name="connsiteX18" fmla="*/ 92869 w 238125"/>
              <a:gd name="connsiteY18" fmla="*/ 21425 h 238125"/>
              <a:gd name="connsiteX19" fmla="*/ 88887 w 238125"/>
              <a:gd name="connsiteY19" fmla="*/ 16729 h 238125"/>
              <a:gd name="connsiteX20" fmla="*/ 31737 w 238125"/>
              <a:gd name="connsiteY20" fmla="*/ 7204 h 238125"/>
              <a:gd name="connsiteX21" fmla="*/ 27880 w 238125"/>
              <a:gd name="connsiteY21" fmla="*/ 8271 h 238125"/>
              <a:gd name="connsiteX22" fmla="*/ 26194 w 238125"/>
              <a:gd name="connsiteY22" fmla="*/ 11900 h 238125"/>
              <a:gd name="connsiteX23" fmla="*/ 26194 w 238125"/>
              <a:gd name="connsiteY23" fmla="*/ 40475 h 238125"/>
              <a:gd name="connsiteX24" fmla="*/ 30956 w 238125"/>
              <a:gd name="connsiteY24" fmla="*/ 45238 h 238125"/>
              <a:gd name="connsiteX25" fmla="*/ 64294 w 238125"/>
              <a:gd name="connsiteY25" fmla="*/ 45238 h 238125"/>
              <a:gd name="connsiteX26" fmla="*/ 64294 w 238125"/>
              <a:gd name="connsiteY26" fmla="*/ 111913 h 238125"/>
              <a:gd name="connsiteX27" fmla="*/ 40481 w 238125"/>
              <a:gd name="connsiteY27" fmla="*/ 111913 h 238125"/>
              <a:gd name="connsiteX28" fmla="*/ 26194 w 238125"/>
              <a:gd name="connsiteY28" fmla="*/ 126200 h 238125"/>
              <a:gd name="connsiteX29" fmla="*/ 26194 w 238125"/>
              <a:gd name="connsiteY29" fmla="*/ 164300 h 238125"/>
              <a:gd name="connsiteX30" fmla="*/ 40481 w 238125"/>
              <a:gd name="connsiteY30" fmla="*/ 178588 h 238125"/>
              <a:gd name="connsiteX31" fmla="*/ 76610 w 238125"/>
              <a:gd name="connsiteY31" fmla="*/ 178588 h 238125"/>
              <a:gd name="connsiteX32" fmla="*/ 52769 w 238125"/>
              <a:gd name="connsiteY32" fmla="*/ 202429 h 238125"/>
              <a:gd name="connsiteX33" fmla="*/ 30956 w 238125"/>
              <a:gd name="connsiteY33" fmla="*/ 188113 h 238125"/>
              <a:gd name="connsiteX34" fmla="*/ 7144 w 238125"/>
              <a:gd name="connsiteY34" fmla="*/ 211925 h 238125"/>
              <a:gd name="connsiteX35" fmla="*/ 30956 w 238125"/>
              <a:gd name="connsiteY35" fmla="*/ 235738 h 238125"/>
              <a:gd name="connsiteX36" fmla="*/ 54550 w 238125"/>
              <a:gd name="connsiteY36" fmla="*/ 214116 h 238125"/>
              <a:gd name="connsiteX37" fmla="*/ 90078 w 238125"/>
              <a:gd name="connsiteY37" fmla="*/ 178588 h 238125"/>
              <a:gd name="connsiteX38" fmla="*/ 111919 w 238125"/>
              <a:gd name="connsiteY38" fmla="*/ 178588 h 238125"/>
              <a:gd name="connsiteX39" fmla="*/ 111919 w 238125"/>
              <a:gd name="connsiteY39" fmla="*/ 188598 h 238125"/>
              <a:gd name="connsiteX40" fmla="*/ 92869 w 238125"/>
              <a:gd name="connsiteY40" fmla="*/ 211925 h 238125"/>
              <a:gd name="connsiteX41" fmla="*/ 116681 w 238125"/>
              <a:gd name="connsiteY41" fmla="*/ 235738 h 238125"/>
              <a:gd name="connsiteX42" fmla="*/ 140494 w 238125"/>
              <a:gd name="connsiteY42" fmla="*/ 211925 h 238125"/>
              <a:gd name="connsiteX43" fmla="*/ 121444 w 238125"/>
              <a:gd name="connsiteY43" fmla="*/ 188598 h 238125"/>
              <a:gd name="connsiteX44" fmla="*/ 121444 w 238125"/>
              <a:gd name="connsiteY44" fmla="*/ 178588 h 238125"/>
              <a:gd name="connsiteX45" fmla="*/ 143275 w 238125"/>
              <a:gd name="connsiteY45" fmla="*/ 178588 h 238125"/>
              <a:gd name="connsiteX46" fmla="*/ 178813 w 238125"/>
              <a:gd name="connsiteY46" fmla="*/ 214125 h 238125"/>
              <a:gd name="connsiteX47" fmla="*/ 202406 w 238125"/>
              <a:gd name="connsiteY47" fmla="*/ 235738 h 238125"/>
              <a:gd name="connsiteX48" fmla="*/ 226219 w 238125"/>
              <a:gd name="connsiteY48" fmla="*/ 211925 h 238125"/>
              <a:gd name="connsiteX49" fmla="*/ 202406 w 238125"/>
              <a:gd name="connsiteY49" fmla="*/ 188113 h 238125"/>
              <a:gd name="connsiteX50" fmla="*/ 180594 w 238125"/>
              <a:gd name="connsiteY50" fmla="*/ 202438 h 238125"/>
              <a:gd name="connsiteX51" fmla="*/ 156743 w 238125"/>
              <a:gd name="connsiteY51" fmla="*/ 178588 h 238125"/>
              <a:gd name="connsiteX52" fmla="*/ 192881 w 238125"/>
              <a:gd name="connsiteY52" fmla="*/ 178588 h 238125"/>
              <a:gd name="connsiteX53" fmla="*/ 207169 w 238125"/>
              <a:gd name="connsiteY53" fmla="*/ 164300 h 238125"/>
              <a:gd name="connsiteX54" fmla="*/ 207169 w 238125"/>
              <a:gd name="connsiteY54" fmla="*/ 130963 h 238125"/>
              <a:gd name="connsiteX55" fmla="*/ 230981 w 238125"/>
              <a:gd name="connsiteY55" fmla="*/ 130963 h 238125"/>
              <a:gd name="connsiteX56" fmla="*/ 235382 w 238125"/>
              <a:gd name="connsiteY56" fmla="*/ 128019 h 238125"/>
              <a:gd name="connsiteX57" fmla="*/ 234353 w 238125"/>
              <a:gd name="connsiteY57" fmla="*/ 122828 h 238125"/>
              <a:gd name="connsiteX58" fmla="*/ 45244 w 238125"/>
              <a:gd name="connsiteY58" fmla="*/ 211935 h 238125"/>
              <a:gd name="connsiteX59" fmla="*/ 30956 w 238125"/>
              <a:gd name="connsiteY59" fmla="*/ 226213 h 238125"/>
              <a:gd name="connsiteX60" fmla="*/ 16669 w 238125"/>
              <a:gd name="connsiteY60" fmla="*/ 211925 h 238125"/>
              <a:gd name="connsiteX61" fmla="*/ 30956 w 238125"/>
              <a:gd name="connsiteY61" fmla="*/ 197638 h 238125"/>
              <a:gd name="connsiteX62" fmla="*/ 45244 w 238125"/>
              <a:gd name="connsiteY62" fmla="*/ 211925 h 238125"/>
              <a:gd name="connsiteX63" fmla="*/ 45244 w 238125"/>
              <a:gd name="connsiteY63" fmla="*/ 211935 h 238125"/>
              <a:gd name="connsiteX64" fmla="*/ 202406 w 238125"/>
              <a:gd name="connsiteY64" fmla="*/ 197638 h 238125"/>
              <a:gd name="connsiteX65" fmla="*/ 216694 w 238125"/>
              <a:gd name="connsiteY65" fmla="*/ 211925 h 238125"/>
              <a:gd name="connsiteX66" fmla="*/ 202406 w 238125"/>
              <a:gd name="connsiteY66" fmla="*/ 226213 h 238125"/>
              <a:gd name="connsiteX67" fmla="*/ 188119 w 238125"/>
              <a:gd name="connsiteY67" fmla="*/ 211925 h 238125"/>
              <a:gd name="connsiteX68" fmla="*/ 202406 w 238125"/>
              <a:gd name="connsiteY68" fmla="*/ 197638 h 238125"/>
              <a:gd name="connsiteX69" fmla="*/ 109128 w 238125"/>
              <a:gd name="connsiteY69" fmla="*/ 92863 h 238125"/>
              <a:gd name="connsiteX70" fmla="*/ 143275 w 238125"/>
              <a:gd name="connsiteY70" fmla="*/ 92863 h 238125"/>
              <a:gd name="connsiteX71" fmla="*/ 171850 w 238125"/>
              <a:gd name="connsiteY71" fmla="*/ 121438 h 238125"/>
              <a:gd name="connsiteX72" fmla="*/ 137703 w 238125"/>
              <a:gd name="connsiteY72" fmla="*/ 121438 h 238125"/>
              <a:gd name="connsiteX73" fmla="*/ 109128 w 238125"/>
              <a:gd name="connsiteY73" fmla="*/ 92863 h 238125"/>
              <a:gd name="connsiteX74" fmla="*/ 35719 w 238125"/>
              <a:gd name="connsiteY74" fmla="*/ 35713 h 238125"/>
              <a:gd name="connsiteX75" fmla="*/ 35719 w 238125"/>
              <a:gd name="connsiteY75" fmla="*/ 17520 h 238125"/>
              <a:gd name="connsiteX76" fmla="*/ 83344 w 238125"/>
              <a:gd name="connsiteY76" fmla="*/ 25454 h 238125"/>
              <a:gd name="connsiteX77" fmla="*/ 83344 w 238125"/>
              <a:gd name="connsiteY77" fmla="*/ 35713 h 238125"/>
              <a:gd name="connsiteX78" fmla="*/ 35719 w 238125"/>
              <a:gd name="connsiteY78" fmla="*/ 35713 h 238125"/>
              <a:gd name="connsiteX79" fmla="*/ 130969 w 238125"/>
              <a:gd name="connsiteY79" fmla="*/ 211925 h 238125"/>
              <a:gd name="connsiteX80" fmla="*/ 116681 w 238125"/>
              <a:gd name="connsiteY80" fmla="*/ 226213 h 238125"/>
              <a:gd name="connsiteX81" fmla="*/ 102394 w 238125"/>
              <a:gd name="connsiteY81" fmla="*/ 211925 h 238125"/>
              <a:gd name="connsiteX82" fmla="*/ 116681 w 238125"/>
              <a:gd name="connsiteY82" fmla="*/ 197638 h 238125"/>
              <a:gd name="connsiteX83" fmla="*/ 130969 w 238125"/>
              <a:gd name="connsiteY83" fmla="*/ 211925 h 238125"/>
              <a:gd name="connsiteX84" fmla="*/ 197644 w 238125"/>
              <a:gd name="connsiteY84" fmla="*/ 164300 h 238125"/>
              <a:gd name="connsiteX85" fmla="*/ 192881 w 238125"/>
              <a:gd name="connsiteY85" fmla="*/ 169063 h 238125"/>
              <a:gd name="connsiteX86" fmla="*/ 40481 w 238125"/>
              <a:gd name="connsiteY86" fmla="*/ 169063 h 238125"/>
              <a:gd name="connsiteX87" fmla="*/ 35719 w 238125"/>
              <a:gd name="connsiteY87" fmla="*/ 164300 h 238125"/>
              <a:gd name="connsiteX88" fmla="*/ 35719 w 238125"/>
              <a:gd name="connsiteY88" fmla="*/ 126200 h 238125"/>
              <a:gd name="connsiteX89" fmla="*/ 40481 w 238125"/>
              <a:gd name="connsiteY89" fmla="*/ 121438 h 238125"/>
              <a:gd name="connsiteX90" fmla="*/ 124225 w 238125"/>
              <a:gd name="connsiteY90" fmla="*/ 121438 h 238125"/>
              <a:gd name="connsiteX91" fmla="*/ 132359 w 238125"/>
              <a:gd name="connsiteY91" fmla="*/ 129572 h 238125"/>
              <a:gd name="connsiteX92" fmla="*/ 135731 w 238125"/>
              <a:gd name="connsiteY92" fmla="*/ 130963 h 238125"/>
              <a:gd name="connsiteX93" fmla="*/ 197644 w 238125"/>
              <a:gd name="connsiteY93" fmla="*/ 130963 h 238125"/>
              <a:gd name="connsiteX94" fmla="*/ 197644 w 238125"/>
              <a:gd name="connsiteY94" fmla="*/ 164300 h 238125"/>
              <a:gd name="connsiteX95" fmla="*/ 185318 w 238125"/>
              <a:gd name="connsiteY95" fmla="*/ 121438 h 238125"/>
              <a:gd name="connsiteX96" fmla="*/ 156743 w 238125"/>
              <a:gd name="connsiteY96" fmla="*/ 92863 h 238125"/>
              <a:gd name="connsiteX97" fmla="*/ 190910 w 238125"/>
              <a:gd name="connsiteY97" fmla="*/ 92863 h 238125"/>
              <a:gd name="connsiteX98" fmla="*/ 219485 w 238125"/>
              <a:gd name="connsiteY98" fmla="*/ 121438 h 238125"/>
              <a:gd name="connsiteX99" fmla="*/ 185318 w 238125"/>
              <a:gd name="connsiteY99" fmla="*/ 121438 h 238125"/>
              <a:gd name="connsiteX100" fmla="*/ 164306 w 238125"/>
              <a:gd name="connsiteY100" fmla="*/ 159538 h 238125"/>
              <a:gd name="connsiteX101" fmla="*/ 169069 w 238125"/>
              <a:gd name="connsiteY101" fmla="*/ 154775 h 238125"/>
              <a:gd name="connsiteX102" fmla="*/ 169069 w 238125"/>
              <a:gd name="connsiteY102" fmla="*/ 145250 h 238125"/>
              <a:gd name="connsiteX103" fmla="*/ 164306 w 238125"/>
              <a:gd name="connsiteY103" fmla="*/ 140488 h 238125"/>
              <a:gd name="connsiteX104" fmla="*/ 159544 w 238125"/>
              <a:gd name="connsiteY104" fmla="*/ 145250 h 238125"/>
              <a:gd name="connsiteX105" fmla="*/ 159544 w 238125"/>
              <a:gd name="connsiteY105" fmla="*/ 154775 h 238125"/>
              <a:gd name="connsiteX106" fmla="*/ 164306 w 238125"/>
              <a:gd name="connsiteY106" fmla="*/ 159538 h 238125"/>
              <a:gd name="connsiteX107" fmla="*/ 78581 w 238125"/>
              <a:gd name="connsiteY107" fmla="*/ 130963 h 238125"/>
              <a:gd name="connsiteX108" fmla="*/ 50006 w 238125"/>
              <a:gd name="connsiteY108" fmla="*/ 130963 h 238125"/>
              <a:gd name="connsiteX109" fmla="*/ 45244 w 238125"/>
              <a:gd name="connsiteY109" fmla="*/ 135725 h 238125"/>
              <a:gd name="connsiteX110" fmla="*/ 45244 w 238125"/>
              <a:gd name="connsiteY110" fmla="*/ 154775 h 238125"/>
              <a:gd name="connsiteX111" fmla="*/ 50006 w 238125"/>
              <a:gd name="connsiteY111" fmla="*/ 159538 h 238125"/>
              <a:gd name="connsiteX112" fmla="*/ 78581 w 238125"/>
              <a:gd name="connsiteY112" fmla="*/ 159538 h 238125"/>
              <a:gd name="connsiteX113" fmla="*/ 83344 w 238125"/>
              <a:gd name="connsiteY113" fmla="*/ 154775 h 238125"/>
              <a:gd name="connsiteX114" fmla="*/ 83344 w 238125"/>
              <a:gd name="connsiteY114" fmla="*/ 135725 h 238125"/>
              <a:gd name="connsiteX115" fmla="*/ 78581 w 238125"/>
              <a:gd name="connsiteY115" fmla="*/ 130963 h 238125"/>
              <a:gd name="connsiteX116" fmla="*/ 73819 w 238125"/>
              <a:gd name="connsiteY116" fmla="*/ 150013 h 238125"/>
              <a:gd name="connsiteX117" fmla="*/ 54769 w 238125"/>
              <a:gd name="connsiteY117" fmla="*/ 150013 h 238125"/>
              <a:gd name="connsiteX118" fmla="*/ 54769 w 238125"/>
              <a:gd name="connsiteY118" fmla="*/ 140488 h 238125"/>
              <a:gd name="connsiteX119" fmla="*/ 73819 w 238125"/>
              <a:gd name="connsiteY119" fmla="*/ 140488 h 238125"/>
              <a:gd name="connsiteX120" fmla="*/ 73819 w 238125"/>
              <a:gd name="connsiteY120" fmla="*/ 150013 h 238125"/>
              <a:gd name="connsiteX121" fmla="*/ 183356 w 238125"/>
              <a:gd name="connsiteY121" fmla="*/ 159538 h 238125"/>
              <a:gd name="connsiteX122" fmla="*/ 188119 w 238125"/>
              <a:gd name="connsiteY122" fmla="*/ 154775 h 238125"/>
              <a:gd name="connsiteX123" fmla="*/ 188119 w 238125"/>
              <a:gd name="connsiteY123" fmla="*/ 145250 h 238125"/>
              <a:gd name="connsiteX124" fmla="*/ 183356 w 238125"/>
              <a:gd name="connsiteY124" fmla="*/ 140488 h 238125"/>
              <a:gd name="connsiteX125" fmla="*/ 178594 w 238125"/>
              <a:gd name="connsiteY125" fmla="*/ 145250 h 238125"/>
              <a:gd name="connsiteX126" fmla="*/ 178594 w 238125"/>
              <a:gd name="connsiteY126" fmla="*/ 154775 h 238125"/>
              <a:gd name="connsiteX127" fmla="*/ 183356 w 238125"/>
              <a:gd name="connsiteY127" fmla="*/ 15953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38125" h="238125">
                <a:moveTo>
                  <a:pt x="145256" y="159538"/>
                </a:moveTo>
                <a:cubicBezTo>
                  <a:pt x="147885" y="159538"/>
                  <a:pt x="150019" y="157404"/>
                  <a:pt x="150019" y="154775"/>
                </a:cubicBezTo>
                <a:lnTo>
                  <a:pt x="150019" y="145250"/>
                </a:lnTo>
                <a:cubicBezTo>
                  <a:pt x="150019" y="142621"/>
                  <a:pt x="147885" y="140488"/>
                  <a:pt x="145256" y="140488"/>
                </a:cubicBezTo>
                <a:cubicBezTo>
                  <a:pt x="142627" y="140488"/>
                  <a:pt x="140494" y="142621"/>
                  <a:pt x="140494" y="145250"/>
                </a:cubicBezTo>
                <a:lnTo>
                  <a:pt x="140494" y="154775"/>
                </a:lnTo>
                <a:cubicBezTo>
                  <a:pt x="140494" y="157404"/>
                  <a:pt x="142627" y="159538"/>
                  <a:pt x="145256" y="159538"/>
                </a:cubicBezTo>
                <a:close/>
                <a:moveTo>
                  <a:pt x="234353" y="122828"/>
                </a:moveTo>
                <a:lnTo>
                  <a:pt x="196253" y="84728"/>
                </a:lnTo>
                <a:cubicBezTo>
                  <a:pt x="195358" y="83842"/>
                  <a:pt x="194148" y="83338"/>
                  <a:pt x="192881" y="83338"/>
                </a:cubicBezTo>
                <a:lnTo>
                  <a:pt x="97631" y="83338"/>
                </a:lnTo>
                <a:cubicBezTo>
                  <a:pt x="95707" y="83338"/>
                  <a:pt x="93964" y="84500"/>
                  <a:pt x="93231" y="86281"/>
                </a:cubicBezTo>
                <a:cubicBezTo>
                  <a:pt x="92488" y="88062"/>
                  <a:pt x="92897" y="90110"/>
                  <a:pt x="94259" y="91472"/>
                </a:cubicBezTo>
                <a:lnTo>
                  <a:pt x="114700" y="111913"/>
                </a:lnTo>
                <a:lnTo>
                  <a:pt x="73819" y="111913"/>
                </a:lnTo>
                <a:lnTo>
                  <a:pt x="73819" y="45238"/>
                </a:lnTo>
                <a:lnTo>
                  <a:pt x="88106" y="45238"/>
                </a:lnTo>
                <a:cubicBezTo>
                  <a:pt x="90735" y="45238"/>
                  <a:pt x="92869" y="43104"/>
                  <a:pt x="92869" y="40475"/>
                </a:cubicBezTo>
                <a:lnTo>
                  <a:pt x="92869" y="21425"/>
                </a:lnTo>
                <a:cubicBezTo>
                  <a:pt x="92869" y="19101"/>
                  <a:pt x="91183" y="17110"/>
                  <a:pt x="88887" y="16729"/>
                </a:cubicBezTo>
                <a:lnTo>
                  <a:pt x="31737" y="7204"/>
                </a:lnTo>
                <a:cubicBezTo>
                  <a:pt x="30375" y="6985"/>
                  <a:pt x="28946" y="7366"/>
                  <a:pt x="27880" y="8271"/>
                </a:cubicBezTo>
                <a:cubicBezTo>
                  <a:pt x="26803" y="9166"/>
                  <a:pt x="26194" y="10500"/>
                  <a:pt x="26194" y="11900"/>
                </a:cubicBezTo>
                <a:lnTo>
                  <a:pt x="26194" y="40475"/>
                </a:lnTo>
                <a:cubicBezTo>
                  <a:pt x="26194" y="43104"/>
                  <a:pt x="28327" y="45238"/>
                  <a:pt x="30956" y="45238"/>
                </a:cubicBezTo>
                <a:lnTo>
                  <a:pt x="64294" y="45238"/>
                </a:lnTo>
                <a:lnTo>
                  <a:pt x="64294" y="111913"/>
                </a:lnTo>
                <a:lnTo>
                  <a:pt x="40481" y="111913"/>
                </a:lnTo>
                <a:cubicBezTo>
                  <a:pt x="32604" y="111913"/>
                  <a:pt x="26194" y="118323"/>
                  <a:pt x="26194" y="126200"/>
                </a:cubicBezTo>
                <a:lnTo>
                  <a:pt x="26194" y="164300"/>
                </a:lnTo>
                <a:cubicBezTo>
                  <a:pt x="26194" y="172177"/>
                  <a:pt x="32604" y="178588"/>
                  <a:pt x="40481" y="178588"/>
                </a:cubicBezTo>
                <a:lnTo>
                  <a:pt x="76610" y="178588"/>
                </a:lnTo>
                <a:lnTo>
                  <a:pt x="52769" y="202429"/>
                </a:lnTo>
                <a:cubicBezTo>
                  <a:pt x="49082" y="194018"/>
                  <a:pt x="40700" y="188113"/>
                  <a:pt x="30956" y="188113"/>
                </a:cubicBezTo>
                <a:cubicBezTo>
                  <a:pt x="17831" y="188113"/>
                  <a:pt x="7144" y="198800"/>
                  <a:pt x="7144" y="211925"/>
                </a:cubicBezTo>
                <a:cubicBezTo>
                  <a:pt x="7144" y="225050"/>
                  <a:pt x="17831" y="235738"/>
                  <a:pt x="30956" y="235738"/>
                </a:cubicBezTo>
                <a:cubicBezTo>
                  <a:pt x="43329" y="235738"/>
                  <a:pt x="53416" y="226203"/>
                  <a:pt x="54550" y="214116"/>
                </a:cubicBezTo>
                <a:lnTo>
                  <a:pt x="90078" y="178588"/>
                </a:lnTo>
                <a:lnTo>
                  <a:pt x="111919" y="178588"/>
                </a:lnTo>
                <a:lnTo>
                  <a:pt x="111919" y="188598"/>
                </a:lnTo>
                <a:cubicBezTo>
                  <a:pt x="101060" y="190808"/>
                  <a:pt x="92869" y="200428"/>
                  <a:pt x="92869" y="211925"/>
                </a:cubicBezTo>
                <a:cubicBezTo>
                  <a:pt x="92869" y="225050"/>
                  <a:pt x="103556" y="235738"/>
                  <a:pt x="116681" y="235738"/>
                </a:cubicBezTo>
                <a:cubicBezTo>
                  <a:pt x="129807" y="235738"/>
                  <a:pt x="140494" y="225050"/>
                  <a:pt x="140494" y="211925"/>
                </a:cubicBezTo>
                <a:cubicBezTo>
                  <a:pt x="140494" y="200428"/>
                  <a:pt x="132293" y="190808"/>
                  <a:pt x="121444" y="188598"/>
                </a:cubicBezTo>
                <a:lnTo>
                  <a:pt x="121444" y="178588"/>
                </a:lnTo>
                <a:lnTo>
                  <a:pt x="143275" y="178588"/>
                </a:lnTo>
                <a:lnTo>
                  <a:pt x="178813" y="214125"/>
                </a:lnTo>
                <a:cubicBezTo>
                  <a:pt x="179946" y="226203"/>
                  <a:pt x="190033" y="235738"/>
                  <a:pt x="202406" y="235738"/>
                </a:cubicBezTo>
                <a:cubicBezTo>
                  <a:pt x="215532" y="235738"/>
                  <a:pt x="226219" y="225050"/>
                  <a:pt x="226219" y="211925"/>
                </a:cubicBezTo>
                <a:cubicBezTo>
                  <a:pt x="226219" y="198800"/>
                  <a:pt x="215532" y="188113"/>
                  <a:pt x="202406" y="188113"/>
                </a:cubicBezTo>
                <a:cubicBezTo>
                  <a:pt x="192653" y="188113"/>
                  <a:pt x="184271" y="194028"/>
                  <a:pt x="180594" y="202438"/>
                </a:cubicBezTo>
                <a:lnTo>
                  <a:pt x="156743" y="178588"/>
                </a:lnTo>
                <a:lnTo>
                  <a:pt x="192881" y="178588"/>
                </a:lnTo>
                <a:cubicBezTo>
                  <a:pt x="200758" y="178588"/>
                  <a:pt x="207169" y="172177"/>
                  <a:pt x="207169" y="164300"/>
                </a:cubicBezTo>
                <a:lnTo>
                  <a:pt x="207169" y="130963"/>
                </a:lnTo>
                <a:lnTo>
                  <a:pt x="230981" y="130963"/>
                </a:lnTo>
                <a:cubicBezTo>
                  <a:pt x="232905" y="130963"/>
                  <a:pt x="234648" y="129800"/>
                  <a:pt x="235382" y="128019"/>
                </a:cubicBezTo>
                <a:cubicBezTo>
                  <a:pt x="236125" y="126238"/>
                  <a:pt x="235715" y="124190"/>
                  <a:pt x="234353" y="122828"/>
                </a:cubicBezTo>
                <a:close/>
                <a:moveTo>
                  <a:pt x="45244" y="211935"/>
                </a:moveTo>
                <a:cubicBezTo>
                  <a:pt x="45234" y="219802"/>
                  <a:pt x="38824" y="226213"/>
                  <a:pt x="30956" y="226213"/>
                </a:cubicBezTo>
                <a:cubicBezTo>
                  <a:pt x="23079" y="226213"/>
                  <a:pt x="16669" y="219802"/>
                  <a:pt x="16669" y="211925"/>
                </a:cubicBezTo>
                <a:cubicBezTo>
                  <a:pt x="16669" y="204048"/>
                  <a:pt x="23079" y="197638"/>
                  <a:pt x="30956" y="197638"/>
                </a:cubicBezTo>
                <a:cubicBezTo>
                  <a:pt x="38833" y="197638"/>
                  <a:pt x="45244" y="204048"/>
                  <a:pt x="45244" y="211925"/>
                </a:cubicBezTo>
                <a:cubicBezTo>
                  <a:pt x="45244" y="211925"/>
                  <a:pt x="45244" y="211925"/>
                  <a:pt x="45244" y="211935"/>
                </a:cubicBezTo>
                <a:close/>
                <a:moveTo>
                  <a:pt x="202406" y="197638"/>
                </a:moveTo>
                <a:cubicBezTo>
                  <a:pt x="210283" y="197638"/>
                  <a:pt x="216694" y="204048"/>
                  <a:pt x="216694" y="211925"/>
                </a:cubicBezTo>
                <a:cubicBezTo>
                  <a:pt x="216694" y="219802"/>
                  <a:pt x="210283" y="226213"/>
                  <a:pt x="202406" y="226213"/>
                </a:cubicBezTo>
                <a:cubicBezTo>
                  <a:pt x="194529" y="226213"/>
                  <a:pt x="188119" y="219802"/>
                  <a:pt x="188119" y="211925"/>
                </a:cubicBezTo>
                <a:cubicBezTo>
                  <a:pt x="188119" y="204048"/>
                  <a:pt x="194529" y="197638"/>
                  <a:pt x="202406" y="197638"/>
                </a:cubicBezTo>
                <a:close/>
                <a:moveTo>
                  <a:pt x="109128" y="92863"/>
                </a:moveTo>
                <a:lnTo>
                  <a:pt x="143275" y="92863"/>
                </a:lnTo>
                <a:lnTo>
                  <a:pt x="171850" y="121438"/>
                </a:lnTo>
                <a:lnTo>
                  <a:pt x="137703" y="121438"/>
                </a:lnTo>
                <a:lnTo>
                  <a:pt x="109128" y="92863"/>
                </a:lnTo>
                <a:close/>
                <a:moveTo>
                  <a:pt x="35719" y="35713"/>
                </a:moveTo>
                <a:lnTo>
                  <a:pt x="35719" y="17520"/>
                </a:lnTo>
                <a:lnTo>
                  <a:pt x="83344" y="25454"/>
                </a:lnTo>
                <a:lnTo>
                  <a:pt x="83344" y="35713"/>
                </a:lnTo>
                <a:lnTo>
                  <a:pt x="35719" y="35713"/>
                </a:lnTo>
                <a:close/>
                <a:moveTo>
                  <a:pt x="130969" y="211925"/>
                </a:moveTo>
                <a:cubicBezTo>
                  <a:pt x="130969" y="219802"/>
                  <a:pt x="124558" y="226213"/>
                  <a:pt x="116681" y="226213"/>
                </a:cubicBezTo>
                <a:cubicBezTo>
                  <a:pt x="108804" y="226213"/>
                  <a:pt x="102394" y="219802"/>
                  <a:pt x="102394" y="211925"/>
                </a:cubicBezTo>
                <a:cubicBezTo>
                  <a:pt x="102394" y="204048"/>
                  <a:pt x="108804" y="197638"/>
                  <a:pt x="116681" y="197638"/>
                </a:cubicBezTo>
                <a:cubicBezTo>
                  <a:pt x="124558" y="197638"/>
                  <a:pt x="130969" y="204048"/>
                  <a:pt x="130969" y="211925"/>
                </a:cubicBezTo>
                <a:close/>
                <a:moveTo>
                  <a:pt x="197644" y="164300"/>
                </a:moveTo>
                <a:cubicBezTo>
                  <a:pt x="197644" y="166929"/>
                  <a:pt x="195510" y="169063"/>
                  <a:pt x="192881" y="169063"/>
                </a:cubicBezTo>
                <a:lnTo>
                  <a:pt x="40481" y="169063"/>
                </a:lnTo>
                <a:cubicBezTo>
                  <a:pt x="37852" y="169063"/>
                  <a:pt x="35719" y="166929"/>
                  <a:pt x="35719" y="164300"/>
                </a:cubicBezTo>
                <a:lnTo>
                  <a:pt x="35719" y="126200"/>
                </a:lnTo>
                <a:cubicBezTo>
                  <a:pt x="35719" y="123571"/>
                  <a:pt x="37852" y="121438"/>
                  <a:pt x="40481" y="121438"/>
                </a:cubicBezTo>
                <a:lnTo>
                  <a:pt x="124225" y="121438"/>
                </a:lnTo>
                <a:lnTo>
                  <a:pt x="132359" y="129572"/>
                </a:lnTo>
                <a:cubicBezTo>
                  <a:pt x="133255" y="130458"/>
                  <a:pt x="134464" y="130963"/>
                  <a:pt x="135731" y="130963"/>
                </a:cubicBezTo>
                <a:lnTo>
                  <a:pt x="197644" y="130963"/>
                </a:lnTo>
                <a:lnTo>
                  <a:pt x="197644" y="164300"/>
                </a:lnTo>
                <a:close/>
                <a:moveTo>
                  <a:pt x="185318" y="121438"/>
                </a:moveTo>
                <a:lnTo>
                  <a:pt x="156743" y="92863"/>
                </a:lnTo>
                <a:lnTo>
                  <a:pt x="190910" y="92863"/>
                </a:lnTo>
                <a:lnTo>
                  <a:pt x="219485" y="121438"/>
                </a:lnTo>
                <a:lnTo>
                  <a:pt x="185318" y="121438"/>
                </a:lnTo>
                <a:close/>
                <a:moveTo>
                  <a:pt x="164306" y="159538"/>
                </a:moveTo>
                <a:cubicBezTo>
                  <a:pt x="166935" y="159538"/>
                  <a:pt x="169069" y="157404"/>
                  <a:pt x="169069" y="154775"/>
                </a:cubicBezTo>
                <a:lnTo>
                  <a:pt x="169069" y="145250"/>
                </a:lnTo>
                <a:cubicBezTo>
                  <a:pt x="169069" y="142621"/>
                  <a:pt x="166935" y="140488"/>
                  <a:pt x="164306" y="140488"/>
                </a:cubicBezTo>
                <a:cubicBezTo>
                  <a:pt x="161677" y="140488"/>
                  <a:pt x="159544" y="142621"/>
                  <a:pt x="159544" y="145250"/>
                </a:cubicBezTo>
                <a:lnTo>
                  <a:pt x="159544" y="154775"/>
                </a:lnTo>
                <a:cubicBezTo>
                  <a:pt x="159544" y="157404"/>
                  <a:pt x="161677" y="159538"/>
                  <a:pt x="164306" y="159538"/>
                </a:cubicBezTo>
                <a:close/>
                <a:moveTo>
                  <a:pt x="78581" y="130963"/>
                </a:moveTo>
                <a:lnTo>
                  <a:pt x="50006" y="130963"/>
                </a:lnTo>
                <a:cubicBezTo>
                  <a:pt x="47377" y="130963"/>
                  <a:pt x="45244" y="133096"/>
                  <a:pt x="45244" y="135725"/>
                </a:cubicBezTo>
                <a:lnTo>
                  <a:pt x="45244" y="154775"/>
                </a:lnTo>
                <a:cubicBezTo>
                  <a:pt x="45244" y="157404"/>
                  <a:pt x="47377" y="159538"/>
                  <a:pt x="50006" y="159538"/>
                </a:cubicBezTo>
                <a:lnTo>
                  <a:pt x="78581" y="159538"/>
                </a:lnTo>
                <a:cubicBezTo>
                  <a:pt x="81210" y="159538"/>
                  <a:pt x="83344" y="157404"/>
                  <a:pt x="83344" y="154775"/>
                </a:cubicBezTo>
                <a:lnTo>
                  <a:pt x="83344" y="135725"/>
                </a:lnTo>
                <a:cubicBezTo>
                  <a:pt x="83344" y="133096"/>
                  <a:pt x="81210" y="130963"/>
                  <a:pt x="78581" y="130963"/>
                </a:cubicBezTo>
                <a:close/>
                <a:moveTo>
                  <a:pt x="73819" y="150013"/>
                </a:moveTo>
                <a:lnTo>
                  <a:pt x="54769" y="150013"/>
                </a:lnTo>
                <a:lnTo>
                  <a:pt x="54769" y="140488"/>
                </a:lnTo>
                <a:lnTo>
                  <a:pt x="73819" y="140488"/>
                </a:lnTo>
                <a:lnTo>
                  <a:pt x="73819" y="150013"/>
                </a:lnTo>
                <a:close/>
                <a:moveTo>
                  <a:pt x="183356" y="159538"/>
                </a:moveTo>
                <a:cubicBezTo>
                  <a:pt x="185985" y="159538"/>
                  <a:pt x="188119" y="157404"/>
                  <a:pt x="188119" y="154775"/>
                </a:cubicBezTo>
                <a:lnTo>
                  <a:pt x="188119" y="145250"/>
                </a:lnTo>
                <a:cubicBezTo>
                  <a:pt x="188119" y="142621"/>
                  <a:pt x="185985" y="140488"/>
                  <a:pt x="183356" y="140488"/>
                </a:cubicBezTo>
                <a:cubicBezTo>
                  <a:pt x="180727" y="140488"/>
                  <a:pt x="178594" y="142621"/>
                  <a:pt x="178594" y="145250"/>
                </a:cubicBezTo>
                <a:lnTo>
                  <a:pt x="178594" y="154775"/>
                </a:lnTo>
                <a:cubicBezTo>
                  <a:pt x="178594" y="157404"/>
                  <a:pt x="180727" y="159538"/>
                  <a:pt x="183356" y="159538"/>
                </a:cubicBezTo>
                <a:close/>
              </a:path>
            </a:pathLst>
          </a:custGeom>
          <a:solidFill>
            <a:schemeClr val="bg1"/>
          </a:solidFill>
          <a:ln w="9525" cap="flat">
            <a:noFill/>
            <a:prstDash val="solid"/>
            <a:miter/>
          </a:ln>
        </p:spPr>
        <p:txBody>
          <a:bodyPr rtlCol="0" anchor="ctr"/>
          <a:lstStyle/>
          <a:p>
            <a:endParaRPr lang="en-US" dirty="0"/>
          </a:p>
        </p:txBody>
      </p:sp>
      <p:pic>
        <p:nvPicPr>
          <p:cNvPr id="13" name="Picture Placeholder 12">
            <a:extLst>
              <a:ext uri="{FF2B5EF4-FFF2-40B4-BE49-F238E27FC236}">
                <a16:creationId xmlns:a16="http://schemas.microsoft.com/office/drawing/2014/main" id="{BD32B3FB-8AD9-4F60-AD7E-48FC7346CB74}"/>
              </a:ext>
            </a:extLst>
          </p:cNvPr>
          <p:cNvPicPr>
            <a:picLocks noGrp="1" noChangeAspect="1"/>
          </p:cNvPicPr>
          <p:nvPr>
            <p:ph type="pic" sz="quarter" idx="10"/>
          </p:nvPr>
        </p:nvPicPr>
        <p:blipFill>
          <a:blip r:embed="rId3"/>
          <a:srcRect l="10984" r="10984"/>
          <a:stretch>
            <a:fillRect/>
          </a:stretch>
        </p:blipFill>
        <p:spPr>
          <a:xfrm>
            <a:off x="-11284" y="1"/>
            <a:ext cx="7815636" cy="6677022"/>
          </a:xfrm>
        </p:spPr>
      </p:pic>
    </p:spTree>
    <p:extLst>
      <p:ext uri="{BB962C8B-B14F-4D97-AF65-F5344CB8AC3E}">
        <p14:creationId xmlns:p14="http://schemas.microsoft.com/office/powerpoint/2010/main" val="47351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790997" cy="1015663"/>
          </a:xfrm>
          <a:prstGeom prst="rect">
            <a:avLst/>
          </a:prstGeom>
          <a:noFill/>
        </p:spPr>
        <p:txBody>
          <a:bodyPr wrap="square" rtlCol="0">
            <a:spAutoFit/>
          </a:bodyPr>
          <a:lstStyle/>
          <a:p>
            <a:r>
              <a:rPr lang="en-GB" sz="2400" b="1" u="sng" dirty="0">
                <a:latin typeface="+mj-lt"/>
              </a:rPr>
              <a:t>Discussion – Mobile phone service providers</a:t>
            </a:r>
          </a:p>
          <a:p>
            <a:r>
              <a:rPr lang="en-GB" dirty="0">
                <a:latin typeface="+mj-lt"/>
              </a:rPr>
              <a:t>Mobile tracking works by using a variety of sources, including cellphone towers, Global Positioning System (GPS) signals, and Bluetooth beacons.</a:t>
            </a:r>
          </a:p>
        </p:txBody>
      </p:sp>
      <p:pic>
        <p:nvPicPr>
          <p:cNvPr id="4" name="Picture 3">
            <a:extLst>
              <a:ext uri="{FF2B5EF4-FFF2-40B4-BE49-F238E27FC236}">
                <a16:creationId xmlns:a16="http://schemas.microsoft.com/office/drawing/2014/main" id="{26AA19AD-156A-4193-9E9F-63C7D4450710}"/>
              </a:ext>
            </a:extLst>
          </p:cNvPr>
          <p:cNvPicPr>
            <a:picLocks noChangeAspect="1"/>
          </p:cNvPicPr>
          <p:nvPr/>
        </p:nvPicPr>
        <p:blipFill>
          <a:blip r:embed="rId2"/>
          <a:stretch>
            <a:fillRect/>
          </a:stretch>
        </p:blipFill>
        <p:spPr>
          <a:xfrm>
            <a:off x="859294" y="1705452"/>
            <a:ext cx="1563048" cy="1934465"/>
          </a:xfrm>
          <a:prstGeom prst="rect">
            <a:avLst/>
          </a:prstGeom>
        </p:spPr>
      </p:pic>
      <p:sp>
        <p:nvSpPr>
          <p:cNvPr id="7" name="TextBox 6">
            <a:extLst>
              <a:ext uri="{FF2B5EF4-FFF2-40B4-BE49-F238E27FC236}">
                <a16:creationId xmlns:a16="http://schemas.microsoft.com/office/drawing/2014/main" id="{54BF9450-D939-4BB1-9B61-C70755F31784}"/>
              </a:ext>
            </a:extLst>
          </p:cNvPr>
          <p:cNvSpPr txBox="1"/>
          <p:nvPr/>
        </p:nvSpPr>
        <p:spPr>
          <a:xfrm>
            <a:off x="157162" y="3831786"/>
            <a:ext cx="2967312" cy="2862322"/>
          </a:xfrm>
          <a:prstGeom prst="rect">
            <a:avLst/>
          </a:prstGeom>
          <a:noFill/>
        </p:spPr>
        <p:txBody>
          <a:bodyPr wrap="square" rtlCol="0">
            <a:spAutoFit/>
          </a:bodyPr>
          <a:lstStyle/>
          <a:p>
            <a:pPr algn="ctr"/>
            <a:r>
              <a:rPr lang="en-GB" sz="2000" b="1" dirty="0">
                <a:solidFill>
                  <a:srgbClr val="FF0000"/>
                </a:solidFill>
                <a:latin typeface="+mj-lt"/>
              </a:rPr>
              <a:t>Phone Masts:</a:t>
            </a:r>
          </a:p>
          <a:p>
            <a:pPr algn="ctr"/>
            <a:r>
              <a:rPr lang="en-GB" sz="2000" dirty="0">
                <a:solidFill>
                  <a:srgbClr val="FF0000"/>
                </a:solidFill>
                <a:latin typeface="+mj-lt"/>
              </a:rPr>
              <a:t>Mobile phones connect their users to telecommunications and internet networks through cell towers. As a mobile phone moves with its user, the phone pings nearby cell towers (or “cell sites”). </a:t>
            </a:r>
          </a:p>
        </p:txBody>
      </p:sp>
      <p:pic>
        <p:nvPicPr>
          <p:cNvPr id="1026" name="Picture 2" descr="Gps Navigation Garmin - Free vector graphic on Pixabay">
            <a:extLst>
              <a:ext uri="{FF2B5EF4-FFF2-40B4-BE49-F238E27FC236}">
                <a16:creationId xmlns:a16="http://schemas.microsoft.com/office/drawing/2014/main" id="{67F40171-54B3-4644-9231-D217E72D71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27009" y="1550671"/>
            <a:ext cx="2382821" cy="212199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1F19A437-B135-413E-ADEB-2105184540D5}"/>
              </a:ext>
            </a:extLst>
          </p:cNvPr>
          <p:cNvSpPr/>
          <p:nvPr/>
        </p:nvSpPr>
        <p:spPr>
          <a:xfrm>
            <a:off x="8244840" y="3831786"/>
            <a:ext cx="3947160" cy="2862322"/>
          </a:xfrm>
          <a:prstGeom prst="rect">
            <a:avLst/>
          </a:prstGeom>
        </p:spPr>
        <p:txBody>
          <a:bodyPr wrap="square">
            <a:spAutoFit/>
          </a:bodyPr>
          <a:lstStyle/>
          <a:p>
            <a:pPr algn="ctr"/>
            <a:r>
              <a:rPr lang="en-GB" sz="2000" b="1" dirty="0">
                <a:solidFill>
                  <a:srgbClr val="7030A0"/>
                </a:solidFill>
                <a:latin typeface="+mj-lt"/>
              </a:rPr>
              <a:t>GPS:</a:t>
            </a:r>
          </a:p>
          <a:p>
            <a:pPr algn="ctr"/>
            <a:r>
              <a:rPr lang="en-GB" sz="2000" dirty="0">
                <a:solidFill>
                  <a:srgbClr val="7030A0"/>
                </a:solidFill>
                <a:latin typeface="+mj-lt"/>
              </a:rPr>
              <a:t>A mobile phone’s GPS capabilities allow it to track its location to within 5 to 10 feet (1.5 to 3 meters). Many smartphone apps (including maps, social media, games, shopping, and utility apps) log this location data, which can then be obtained by governments and data brokers.</a:t>
            </a:r>
          </a:p>
        </p:txBody>
      </p:sp>
      <p:pic>
        <p:nvPicPr>
          <p:cNvPr id="1028" name="Picture 4" descr="80+ Free Wifi &amp; Router Vectors - Pixabay">
            <a:extLst>
              <a:ext uri="{FF2B5EF4-FFF2-40B4-BE49-F238E27FC236}">
                <a16:creationId xmlns:a16="http://schemas.microsoft.com/office/drawing/2014/main" id="{01C751E4-36B0-4B28-8F58-CB7C79A5DA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7921" y="1705452"/>
            <a:ext cx="1563048" cy="169247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1066A93F-CD80-436F-BEE7-9A27DE061337}"/>
              </a:ext>
            </a:extLst>
          </p:cNvPr>
          <p:cNvSpPr/>
          <p:nvPr/>
        </p:nvSpPr>
        <p:spPr>
          <a:xfrm>
            <a:off x="3603065" y="3589793"/>
            <a:ext cx="4372761" cy="3170099"/>
          </a:xfrm>
          <a:prstGeom prst="rect">
            <a:avLst/>
          </a:prstGeom>
        </p:spPr>
        <p:txBody>
          <a:bodyPr wrap="square">
            <a:spAutoFit/>
          </a:bodyPr>
          <a:lstStyle/>
          <a:p>
            <a:pPr algn="ctr"/>
            <a:r>
              <a:rPr lang="en-GB" sz="2000" b="1" dirty="0">
                <a:solidFill>
                  <a:srgbClr val="002060"/>
                </a:solidFill>
                <a:latin typeface="+mj-lt"/>
              </a:rPr>
              <a:t>Bluetooth:</a:t>
            </a:r>
          </a:p>
          <a:p>
            <a:pPr algn="ctr"/>
            <a:r>
              <a:rPr lang="en-GB" sz="2000" dirty="0">
                <a:solidFill>
                  <a:srgbClr val="002060"/>
                </a:solidFill>
                <a:latin typeface="+mj-lt"/>
              </a:rPr>
              <a:t>This is a wireless, low-power, short-distance set of protocols used primarily to connect devices directly to each other in order to transfer data. Bluetooth can only communicate with devices that are nearby (approximately 33 feet or 10 meters). Unlike cell tower or GPS data, which track actual location, Bluetooth tracks interactions.</a:t>
            </a:r>
          </a:p>
        </p:txBody>
      </p:sp>
    </p:spTree>
    <p:extLst>
      <p:ext uri="{BB962C8B-B14F-4D97-AF65-F5344CB8AC3E}">
        <p14:creationId xmlns:p14="http://schemas.microsoft.com/office/powerpoint/2010/main" val="31490938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Monitoring where you are</a:t>
            </a:r>
          </a:p>
        </p:txBody>
      </p:sp>
      <p:sp>
        <p:nvSpPr>
          <p:cNvPr id="11" name="Rectangle 10"/>
          <p:cNvSpPr/>
          <p:nvPr/>
        </p:nvSpPr>
        <p:spPr>
          <a:xfrm>
            <a:off x="199867" y="730063"/>
            <a:ext cx="5698013" cy="108444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Scenario </a:t>
            </a:r>
          </a:p>
          <a:p>
            <a:pPr algn="ctr"/>
            <a:r>
              <a:rPr lang="en-GB" dirty="0">
                <a:solidFill>
                  <a:schemeClr val="tx1"/>
                </a:solidFill>
                <a:latin typeface="+mj-lt"/>
              </a:rPr>
              <a:t>Two common ways of monitoring our current movements/location is through the use of mobile phones and our passports.</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8"/>
            <a:ext cx="5896133" cy="184951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Explain how the use of passports help to monitor where we are.</a:t>
            </a:r>
          </a:p>
          <a:p>
            <a:pPr algn="ctr"/>
            <a:endParaRPr lang="en-GB" u="sng" dirty="0">
              <a:solidFill>
                <a:schemeClr val="tx1"/>
              </a:solidFill>
              <a:latin typeface="+mj-lt"/>
            </a:endParaRPr>
          </a:p>
          <a:p>
            <a:pPr algn="ctr"/>
            <a:endParaRPr lang="en-GB" u="sng" dirty="0">
              <a:solidFill>
                <a:schemeClr val="tx1"/>
              </a:solidFill>
              <a:latin typeface="+mj-lt"/>
            </a:endParaRPr>
          </a:p>
        </p:txBody>
      </p:sp>
      <p:sp>
        <p:nvSpPr>
          <p:cNvPr id="19" name="Rectangle 18"/>
          <p:cNvSpPr/>
          <p:nvPr/>
        </p:nvSpPr>
        <p:spPr>
          <a:xfrm>
            <a:off x="6095999" y="3202845"/>
            <a:ext cx="5896133" cy="199475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how this complies with the Regulation of Investigatory Powers Act.</a:t>
            </a:r>
          </a:p>
          <a:p>
            <a:pPr algn="ctr"/>
            <a:endParaRPr lang="en-GB" u="sng" dirty="0">
              <a:solidFill>
                <a:schemeClr val="tx1"/>
              </a:solidFill>
              <a:latin typeface="+mj-lt"/>
            </a:endParaRPr>
          </a:p>
        </p:txBody>
      </p:sp>
      <p:pic>
        <p:nvPicPr>
          <p:cNvPr id="2" name="Picture 1">
            <a:extLst>
              <a:ext uri="{FF2B5EF4-FFF2-40B4-BE49-F238E27FC236}">
                <a16:creationId xmlns:a16="http://schemas.microsoft.com/office/drawing/2014/main" id="{054E0762-0DF4-4D98-9CBC-C99DB25F3F11}"/>
              </a:ext>
            </a:extLst>
          </p:cNvPr>
          <p:cNvPicPr>
            <a:picLocks noChangeAspect="1"/>
          </p:cNvPicPr>
          <p:nvPr/>
        </p:nvPicPr>
        <p:blipFill>
          <a:blip r:embed="rId3"/>
          <a:stretch>
            <a:fillRect/>
          </a:stretch>
        </p:blipFill>
        <p:spPr>
          <a:xfrm>
            <a:off x="199867" y="1992462"/>
            <a:ext cx="5698012" cy="3205132"/>
          </a:xfrm>
          <a:prstGeom prst="rect">
            <a:avLst/>
          </a:prstGeom>
        </p:spPr>
      </p:pic>
    </p:spTree>
    <p:extLst>
      <p:ext uri="{BB962C8B-B14F-4D97-AF65-F5344CB8AC3E}">
        <p14:creationId xmlns:p14="http://schemas.microsoft.com/office/powerpoint/2010/main" val="119612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Monitoring where you are</a:t>
            </a:r>
          </a:p>
        </p:txBody>
      </p:sp>
      <p:sp>
        <p:nvSpPr>
          <p:cNvPr id="11" name="Rectangle 10"/>
          <p:cNvSpPr/>
          <p:nvPr/>
        </p:nvSpPr>
        <p:spPr>
          <a:xfrm>
            <a:off x="199867" y="730063"/>
            <a:ext cx="5698013" cy="108444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Scenario </a:t>
            </a:r>
          </a:p>
          <a:p>
            <a:pPr algn="ctr"/>
            <a:r>
              <a:rPr lang="en-GB" dirty="0">
                <a:solidFill>
                  <a:schemeClr val="tx1"/>
                </a:solidFill>
                <a:latin typeface="+mj-lt"/>
              </a:rPr>
              <a:t>Two common ways of monitoring our current movements/location is through the use of mobile phones and our passports.</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8"/>
            <a:ext cx="5896133" cy="184951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Explain how the use of passports help to monitor where we are.</a:t>
            </a:r>
          </a:p>
          <a:p>
            <a:pPr algn="ctr"/>
            <a:endParaRPr lang="en-GB" u="sng" dirty="0">
              <a:solidFill>
                <a:schemeClr val="tx1"/>
              </a:solidFill>
              <a:latin typeface="+mj-lt"/>
            </a:endParaRPr>
          </a:p>
          <a:p>
            <a:pPr algn="ctr"/>
            <a:r>
              <a:rPr lang="en-GB" dirty="0">
                <a:solidFill>
                  <a:schemeClr val="tx1"/>
                </a:solidFill>
                <a:latin typeface="+mj-lt"/>
              </a:rPr>
              <a:t>Passports must be scanned at border control and because each passport has a unique ID, it makes it easier to monitor our movements in and out of countries.</a:t>
            </a:r>
          </a:p>
          <a:p>
            <a:pPr algn="ctr"/>
            <a:endParaRPr lang="en-GB" u="sng" dirty="0">
              <a:solidFill>
                <a:schemeClr val="tx1"/>
              </a:solidFill>
              <a:latin typeface="+mj-lt"/>
            </a:endParaRPr>
          </a:p>
        </p:txBody>
      </p:sp>
      <p:sp>
        <p:nvSpPr>
          <p:cNvPr id="19" name="Rectangle 18"/>
          <p:cNvSpPr/>
          <p:nvPr/>
        </p:nvSpPr>
        <p:spPr>
          <a:xfrm>
            <a:off x="6095999" y="3202845"/>
            <a:ext cx="5896133" cy="199475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how this complies with the Regulation of Investigatory Powers Act.</a:t>
            </a:r>
          </a:p>
          <a:p>
            <a:pPr algn="ctr"/>
            <a:endParaRPr lang="en-GB" u="sng" dirty="0">
              <a:solidFill>
                <a:schemeClr val="tx1"/>
              </a:solidFill>
              <a:latin typeface="+mj-lt"/>
            </a:endParaRPr>
          </a:p>
          <a:p>
            <a:pPr algn="ctr"/>
            <a:r>
              <a:rPr lang="en-GB" dirty="0">
                <a:solidFill>
                  <a:schemeClr val="tx1"/>
                </a:solidFill>
                <a:latin typeface="+mj-lt"/>
              </a:rPr>
              <a:t>It can be used to allow surveillance to take place and monitor every movement. Not only is this a useful way of detecting and preventing crime. It is used to detect and prevent terrorist activity, especially in the wake of the 9/11 attack.</a:t>
            </a:r>
          </a:p>
        </p:txBody>
      </p:sp>
      <p:pic>
        <p:nvPicPr>
          <p:cNvPr id="2" name="Picture 1">
            <a:extLst>
              <a:ext uri="{FF2B5EF4-FFF2-40B4-BE49-F238E27FC236}">
                <a16:creationId xmlns:a16="http://schemas.microsoft.com/office/drawing/2014/main" id="{054E0762-0DF4-4D98-9CBC-C99DB25F3F11}"/>
              </a:ext>
            </a:extLst>
          </p:cNvPr>
          <p:cNvPicPr>
            <a:picLocks noChangeAspect="1"/>
          </p:cNvPicPr>
          <p:nvPr/>
        </p:nvPicPr>
        <p:blipFill>
          <a:blip r:embed="rId3"/>
          <a:stretch>
            <a:fillRect/>
          </a:stretch>
        </p:blipFill>
        <p:spPr>
          <a:xfrm>
            <a:off x="199867" y="1992462"/>
            <a:ext cx="5698012" cy="3205132"/>
          </a:xfrm>
          <a:prstGeom prst="rect">
            <a:avLst/>
          </a:prstGeom>
        </p:spPr>
      </p:pic>
    </p:spTree>
    <p:extLst>
      <p:ext uri="{BB962C8B-B14F-4D97-AF65-F5344CB8AC3E}">
        <p14:creationId xmlns:p14="http://schemas.microsoft.com/office/powerpoint/2010/main" val="11015639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Surveillance</a:t>
            </a:r>
          </a:p>
        </p:txBody>
      </p:sp>
      <p:sp>
        <p:nvSpPr>
          <p:cNvPr id="11" name="Rectangle 10"/>
          <p:cNvSpPr/>
          <p:nvPr/>
        </p:nvSpPr>
        <p:spPr>
          <a:xfrm>
            <a:off x="199867" y="730063"/>
            <a:ext cx="5698013" cy="108444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What does this mean?</a:t>
            </a:r>
          </a:p>
          <a:p>
            <a:pPr algn="ctr"/>
            <a:r>
              <a:rPr lang="en-GB" dirty="0">
                <a:solidFill>
                  <a:schemeClr val="tx1"/>
                </a:solidFill>
                <a:latin typeface="+mj-lt"/>
              </a:rPr>
              <a:t>This involves close observation, especially of a suspected spy or criminal. Usually in the form of CCTV.</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8"/>
            <a:ext cx="5896133" cy="277915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the pros and cons of using surveillance cameras in public areas.</a:t>
            </a:r>
          </a:p>
          <a:p>
            <a:pPr algn="ctr"/>
            <a:endParaRPr lang="en-GB" dirty="0">
              <a:solidFill>
                <a:schemeClr val="tx1"/>
              </a:solidFill>
              <a:latin typeface="+mj-lt"/>
            </a:endParaRPr>
          </a:p>
          <a:p>
            <a:pPr algn="ctr"/>
            <a:endParaRPr lang="en-GB" u="sng" dirty="0">
              <a:solidFill>
                <a:schemeClr val="tx1"/>
              </a:solidFill>
              <a:latin typeface="+mj-lt"/>
            </a:endParaRPr>
          </a:p>
        </p:txBody>
      </p:sp>
      <p:sp>
        <p:nvSpPr>
          <p:cNvPr id="19" name="Rectangle 18"/>
          <p:cNvSpPr/>
          <p:nvPr/>
        </p:nvSpPr>
        <p:spPr>
          <a:xfrm>
            <a:off x="6095998" y="4164215"/>
            <a:ext cx="5896133" cy="173736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how this complies with the Regulation of Investigatory Powers Act.</a:t>
            </a:r>
          </a:p>
          <a:p>
            <a:pPr algn="ctr"/>
            <a:endParaRPr lang="en-GB" u="sng" dirty="0">
              <a:solidFill>
                <a:schemeClr val="tx1"/>
              </a:solidFill>
              <a:latin typeface="+mj-lt"/>
            </a:endParaRPr>
          </a:p>
          <a:p>
            <a:pPr algn="ctr"/>
            <a:endParaRPr lang="en-GB" dirty="0">
              <a:solidFill>
                <a:schemeClr val="tx1"/>
              </a:solidFill>
              <a:latin typeface="+mj-lt"/>
            </a:endParaRPr>
          </a:p>
        </p:txBody>
      </p:sp>
      <p:pic>
        <p:nvPicPr>
          <p:cNvPr id="2" name="Picture 1">
            <a:extLst>
              <a:ext uri="{FF2B5EF4-FFF2-40B4-BE49-F238E27FC236}">
                <a16:creationId xmlns:a16="http://schemas.microsoft.com/office/drawing/2014/main" id="{D5FC259D-9772-470F-B08B-0176E0A9590B}"/>
              </a:ext>
            </a:extLst>
          </p:cNvPr>
          <p:cNvPicPr>
            <a:picLocks noChangeAspect="1"/>
          </p:cNvPicPr>
          <p:nvPr/>
        </p:nvPicPr>
        <p:blipFill>
          <a:blip r:embed="rId3"/>
          <a:stretch>
            <a:fillRect/>
          </a:stretch>
        </p:blipFill>
        <p:spPr>
          <a:xfrm>
            <a:off x="199867" y="1986973"/>
            <a:ext cx="5698013" cy="3914602"/>
          </a:xfrm>
          <a:prstGeom prst="rect">
            <a:avLst/>
          </a:prstGeom>
        </p:spPr>
      </p:pic>
    </p:spTree>
    <p:extLst>
      <p:ext uri="{BB962C8B-B14F-4D97-AF65-F5344CB8AC3E}">
        <p14:creationId xmlns:p14="http://schemas.microsoft.com/office/powerpoint/2010/main" val="28968816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Surveillance</a:t>
            </a:r>
          </a:p>
        </p:txBody>
      </p:sp>
      <p:sp>
        <p:nvSpPr>
          <p:cNvPr id="11" name="Rectangle 10"/>
          <p:cNvSpPr/>
          <p:nvPr/>
        </p:nvSpPr>
        <p:spPr>
          <a:xfrm>
            <a:off x="199867" y="730063"/>
            <a:ext cx="5698013" cy="108444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What does this mean?</a:t>
            </a:r>
          </a:p>
          <a:p>
            <a:pPr algn="ctr"/>
            <a:r>
              <a:rPr lang="en-GB" dirty="0">
                <a:solidFill>
                  <a:schemeClr val="tx1"/>
                </a:solidFill>
                <a:latin typeface="+mj-lt"/>
              </a:rPr>
              <a:t>This involves close observation, especially of a suspected spy or criminal. Usually in the form of CCTV.</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8"/>
            <a:ext cx="5896133" cy="277915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the pros and cons of using surveillance cameras in public areas.</a:t>
            </a:r>
          </a:p>
          <a:p>
            <a:pPr algn="ctr"/>
            <a:endParaRPr lang="en-GB" dirty="0">
              <a:solidFill>
                <a:schemeClr val="tx1"/>
              </a:solidFill>
              <a:latin typeface="+mj-lt"/>
            </a:endParaRPr>
          </a:p>
          <a:p>
            <a:pPr algn="ctr"/>
            <a:r>
              <a:rPr lang="en-GB" dirty="0">
                <a:solidFill>
                  <a:schemeClr val="tx1"/>
                </a:solidFill>
                <a:latin typeface="+mj-lt"/>
              </a:rPr>
              <a:t>Pros include: Keep public safe, unobtrusive, acts as a deterrent, encourages good behaviour, captures "precrime" data and acts as reassurance.</a:t>
            </a:r>
          </a:p>
          <a:p>
            <a:pPr algn="ctr"/>
            <a:endParaRPr lang="en-GB" dirty="0">
              <a:solidFill>
                <a:schemeClr val="tx1"/>
              </a:solidFill>
              <a:latin typeface="+mj-lt"/>
            </a:endParaRPr>
          </a:p>
          <a:p>
            <a:pPr algn="ctr"/>
            <a:r>
              <a:rPr lang="en-GB" dirty="0">
                <a:solidFill>
                  <a:schemeClr val="tx1"/>
                </a:solidFill>
                <a:latin typeface="+mj-lt"/>
              </a:rPr>
              <a:t>Cons include: Reduces personal privacy, reduces personal freedom, freezes free speech and blurs moral and legal boundaries.</a:t>
            </a:r>
          </a:p>
          <a:p>
            <a:pPr algn="ctr"/>
            <a:endParaRPr lang="en-GB" u="sng" dirty="0">
              <a:solidFill>
                <a:schemeClr val="tx1"/>
              </a:solidFill>
              <a:latin typeface="+mj-lt"/>
            </a:endParaRPr>
          </a:p>
        </p:txBody>
      </p:sp>
      <p:sp>
        <p:nvSpPr>
          <p:cNvPr id="19" name="Rectangle 18"/>
          <p:cNvSpPr/>
          <p:nvPr/>
        </p:nvSpPr>
        <p:spPr>
          <a:xfrm>
            <a:off x="6095998" y="4164215"/>
            <a:ext cx="5896133" cy="173736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how this complies with the Regulation of Investigatory Powers Act.</a:t>
            </a:r>
          </a:p>
          <a:p>
            <a:pPr algn="ctr"/>
            <a:endParaRPr lang="en-GB" u="sng" dirty="0">
              <a:solidFill>
                <a:schemeClr val="tx1"/>
              </a:solidFill>
              <a:latin typeface="+mj-lt"/>
            </a:endParaRPr>
          </a:p>
          <a:p>
            <a:pPr algn="ctr"/>
            <a:r>
              <a:rPr lang="en-GB" dirty="0">
                <a:solidFill>
                  <a:schemeClr val="tx1"/>
                </a:solidFill>
                <a:latin typeface="+mj-lt"/>
              </a:rPr>
              <a:t>Surveillance cameras can help in deterring crime and anti-social acts and provide evidence in criminal prosecution. </a:t>
            </a:r>
          </a:p>
          <a:p>
            <a:pPr algn="ctr"/>
            <a:endParaRPr lang="en-GB" dirty="0">
              <a:solidFill>
                <a:schemeClr val="tx1"/>
              </a:solidFill>
              <a:latin typeface="+mj-lt"/>
            </a:endParaRPr>
          </a:p>
        </p:txBody>
      </p:sp>
      <p:pic>
        <p:nvPicPr>
          <p:cNvPr id="2" name="Picture 1">
            <a:extLst>
              <a:ext uri="{FF2B5EF4-FFF2-40B4-BE49-F238E27FC236}">
                <a16:creationId xmlns:a16="http://schemas.microsoft.com/office/drawing/2014/main" id="{D5FC259D-9772-470F-B08B-0176E0A9590B}"/>
              </a:ext>
            </a:extLst>
          </p:cNvPr>
          <p:cNvPicPr>
            <a:picLocks noChangeAspect="1"/>
          </p:cNvPicPr>
          <p:nvPr/>
        </p:nvPicPr>
        <p:blipFill>
          <a:blip r:embed="rId3"/>
          <a:stretch>
            <a:fillRect/>
          </a:stretch>
        </p:blipFill>
        <p:spPr>
          <a:xfrm>
            <a:off x="199867" y="1986973"/>
            <a:ext cx="5698013" cy="3914602"/>
          </a:xfrm>
          <a:prstGeom prst="rect">
            <a:avLst/>
          </a:prstGeom>
        </p:spPr>
      </p:pic>
    </p:spTree>
    <p:extLst>
      <p:ext uri="{BB962C8B-B14F-4D97-AF65-F5344CB8AC3E}">
        <p14:creationId xmlns:p14="http://schemas.microsoft.com/office/powerpoint/2010/main" val="32000085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AI in focus – Facial recognition</a:t>
            </a:r>
          </a:p>
        </p:txBody>
      </p:sp>
      <p:sp>
        <p:nvSpPr>
          <p:cNvPr id="13" name="Rectangle 12"/>
          <p:cNvSpPr/>
          <p:nvPr/>
        </p:nvSpPr>
        <p:spPr>
          <a:xfrm>
            <a:off x="5349240" y="730063"/>
            <a:ext cx="6642894" cy="370965"/>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5349239" y="1228967"/>
            <a:ext cx="6642893" cy="258705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does facial recognition technology work?</a:t>
            </a:r>
          </a:p>
          <a:p>
            <a:pPr algn="ctr"/>
            <a:endParaRPr lang="en-GB" u="sng" dirty="0">
              <a:solidFill>
                <a:schemeClr val="tx1"/>
              </a:solidFill>
              <a:latin typeface="+mj-lt"/>
            </a:endParaRPr>
          </a:p>
          <a:p>
            <a:pPr algn="ctr"/>
            <a:endParaRPr lang="en-GB" u="sng" dirty="0">
              <a:solidFill>
                <a:schemeClr val="tx1"/>
              </a:solidFill>
              <a:latin typeface="+mj-lt"/>
            </a:endParaRPr>
          </a:p>
        </p:txBody>
      </p:sp>
      <p:sp>
        <p:nvSpPr>
          <p:cNvPr id="9" name="Rectangle 8">
            <a:extLst>
              <a:ext uri="{FF2B5EF4-FFF2-40B4-BE49-F238E27FC236}">
                <a16:creationId xmlns:a16="http://schemas.microsoft.com/office/drawing/2014/main" id="{7F102D89-88A1-42C5-8E35-E613725BA014}"/>
              </a:ext>
            </a:extLst>
          </p:cNvPr>
          <p:cNvSpPr/>
          <p:nvPr/>
        </p:nvSpPr>
        <p:spPr>
          <a:xfrm>
            <a:off x="5349239" y="3981388"/>
            <a:ext cx="6642893" cy="258705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You’re about to watch a video on the investment electronic companies have made on the use of facial recognition in Smartphones.</a:t>
            </a:r>
          </a:p>
          <a:p>
            <a:pPr algn="ctr"/>
            <a:endParaRPr lang="en-GB" u="sng" dirty="0">
              <a:solidFill>
                <a:schemeClr val="tx1"/>
              </a:solidFill>
              <a:latin typeface="+mj-lt"/>
            </a:endParaRPr>
          </a:p>
          <a:p>
            <a:pPr algn="ctr"/>
            <a:r>
              <a:rPr lang="en-GB" u="sng" dirty="0">
                <a:solidFill>
                  <a:schemeClr val="tx1"/>
                </a:solidFill>
                <a:latin typeface="+mj-lt"/>
              </a:rPr>
              <a:t>Explain which smartphone you think will possess the most stable form of facial recognition technology.</a:t>
            </a:r>
          </a:p>
          <a:p>
            <a:pPr algn="ctr"/>
            <a:endParaRPr lang="en-GB" u="sng" dirty="0">
              <a:solidFill>
                <a:schemeClr val="tx1"/>
              </a:solidFill>
              <a:latin typeface="+mj-lt"/>
            </a:endParaRPr>
          </a:p>
        </p:txBody>
      </p:sp>
      <p:sp>
        <p:nvSpPr>
          <p:cNvPr id="11" name="Rectangle 10">
            <a:extLst>
              <a:ext uri="{FF2B5EF4-FFF2-40B4-BE49-F238E27FC236}">
                <a16:creationId xmlns:a16="http://schemas.microsoft.com/office/drawing/2014/main" id="{837244B0-EDEE-4A62-93BF-41D6765DBBBE}"/>
              </a:ext>
            </a:extLst>
          </p:cNvPr>
          <p:cNvSpPr/>
          <p:nvPr/>
        </p:nvSpPr>
        <p:spPr>
          <a:xfrm>
            <a:off x="199866" y="730063"/>
            <a:ext cx="4988647" cy="231793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meant by facial recognition?</a:t>
            </a:r>
          </a:p>
          <a:p>
            <a:pPr algn="ctr"/>
            <a:r>
              <a:rPr lang="en-GB" dirty="0">
                <a:solidFill>
                  <a:schemeClr val="tx1"/>
                </a:solidFill>
                <a:latin typeface="+mj-lt"/>
              </a:rPr>
              <a:t>Using virtual filters on our face when taking pictures and using face ID for unlocking our phones are two applications of AI that are now part of our daily lives. The former incorporates face detection meaning any human face is identified. The latter uses face recognition through which a specific face is recognised.</a:t>
            </a:r>
          </a:p>
        </p:txBody>
      </p:sp>
      <p:pic>
        <p:nvPicPr>
          <p:cNvPr id="2" name="Picture 1">
            <a:extLst>
              <a:ext uri="{FF2B5EF4-FFF2-40B4-BE49-F238E27FC236}">
                <a16:creationId xmlns:a16="http://schemas.microsoft.com/office/drawing/2014/main" id="{62E02945-5AB0-4950-BA7D-423929594CA7}"/>
              </a:ext>
            </a:extLst>
          </p:cNvPr>
          <p:cNvPicPr>
            <a:picLocks noChangeAspect="1"/>
          </p:cNvPicPr>
          <p:nvPr/>
        </p:nvPicPr>
        <p:blipFill rotWithShape="1">
          <a:blip r:embed="rId3"/>
          <a:srcRect l="18650"/>
          <a:stretch/>
        </p:blipFill>
        <p:spPr>
          <a:xfrm>
            <a:off x="199865" y="3187809"/>
            <a:ext cx="4988648" cy="3435997"/>
          </a:xfrm>
          <a:prstGeom prst="rect">
            <a:avLst/>
          </a:prstGeom>
        </p:spPr>
      </p:pic>
    </p:spTree>
    <p:extLst>
      <p:ext uri="{BB962C8B-B14F-4D97-AF65-F5344CB8AC3E}">
        <p14:creationId xmlns:p14="http://schemas.microsoft.com/office/powerpoint/2010/main" val="26723564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AI in focus – Facial recognition</a:t>
            </a:r>
          </a:p>
        </p:txBody>
      </p:sp>
      <p:sp>
        <p:nvSpPr>
          <p:cNvPr id="13" name="Rectangle 12"/>
          <p:cNvSpPr/>
          <p:nvPr/>
        </p:nvSpPr>
        <p:spPr>
          <a:xfrm>
            <a:off x="5349240" y="730063"/>
            <a:ext cx="6642894" cy="370965"/>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5349239" y="1228967"/>
            <a:ext cx="6642893" cy="258705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does facial recognition technology work?</a:t>
            </a:r>
          </a:p>
          <a:p>
            <a:pPr algn="ctr"/>
            <a:endParaRPr lang="en-GB" u="sng" dirty="0">
              <a:solidFill>
                <a:schemeClr val="tx1"/>
              </a:solidFill>
              <a:latin typeface="+mj-lt"/>
            </a:endParaRPr>
          </a:p>
          <a:p>
            <a:pPr algn="ctr"/>
            <a:r>
              <a:rPr lang="en-GB" dirty="0">
                <a:solidFill>
                  <a:schemeClr val="tx1"/>
                </a:solidFill>
                <a:latin typeface="+mj-lt"/>
              </a:rPr>
              <a:t>Smart machines are taught to identify facial coordinates that make a square around the face as an area of interest, landmarks (eyes, nose etc..) and alignment (geometric structures). It’s similar to the square box you see when taking an image on a camera. Facial recognition is used for surveillance and security purposes. For example, Gatwick Airport, London, uses face recognition cameras as ID checks before allowing passengers to board the plane.</a:t>
            </a:r>
          </a:p>
          <a:p>
            <a:pPr algn="ctr"/>
            <a:endParaRPr lang="en-GB" u="sng" dirty="0">
              <a:solidFill>
                <a:schemeClr val="tx1"/>
              </a:solidFill>
              <a:latin typeface="+mj-lt"/>
            </a:endParaRPr>
          </a:p>
        </p:txBody>
      </p:sp>
      <p:sp>
        <p:nvSpPr>
          <p:cNvPr id="9" name="Rectangle 8">
            <a:extLst>
              <a:ext uri="{FF2B5EF4-FFF2-40B4-BE49-F238E27FC236}">
                <a16:creationId xmlns:a16="http://schemas.microsoft.com/office/drawing/2014/main" id="{7F102D89-88A1-42C5-8E35-E613725BA014}"/>
              </a:ext>
            </a:extLst>
          </p:cNvPr>
          <p:cNvSpPr/>
          <p:nvPr/>
        </p:nvSpPr>
        <p:spPr>
          <a:xfrm>
            <a:off x="5349239" y="3981388"/>
            <a:ext cx="6642893" cy="258705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You’re about to watch a video on the investment electronic companies have made on the use of facial recognition in Smartphones.</a:t>
            </a:r>
          </a:p>
          <a:p>
            <a:pPr algn="ctr"/>
            <a:endParaRPr lang="en-GB" u="sng" dirty="0">
              <a:solidFill>
                <a:schemeClr val="tx1"/>
              </a:solidFill>
              <a:latin typeface="+mj-lt"/>
            </a:endParaRPr>
          </a:p>
          <a:p>
            <a:pPr algn="ctr"/>
            <a:r>
              <a:rPr lang="en-GB" u="sng" dirty="0">
                <a:solidFill>
                  <a:schemeClr val="tx1"/>
                </a:solidFill>
                <a:latin typeface="+mj-lt"/>
              </a:rPr>
              <a:t>Explain which smartphone you think will possess the most stable form of facial recognition technology.</a:t>
            </a:r>
          </a:p>
          <a:p>
            <a:pPr algn="ctr"/>
            <a:endParaRPr lang="en-GB" u="sng" dirty="0">
              <a:solidFill>
                <a:schemeClr val="tx1"/>
              </a:solidFill>
              <a:latin typeface="+mj-lt"/>
            </a:endParaRPr>
          </a:p>
          <a:p>
            <a:pPr algn="ctr"/>
            <a:r>
              <a:rPr lang="en-GB" dirty="0">
                <a:solidFill>
                  <a:schemeClr val="tx1"/>
                </a:solidFill>
                <a:latin typeface="+mj-lt"/>
              </a:rPr>
              <a:t>The Apple iPhone will be the best because they have a strong foothold in the market and as a result, have the ability to invest heavily  in facial recognition technology.</a:t>
            </a:r>
          </a:p>
        </p:txBody>
      </p:sp>
      <p:sp>
        <p:nvSpPr>
          <p:cNvPr id="11" name="Rectangle 10">
            <a:extLst>
              <a:ext uri="{FF2B5EF4-FFF2-40B4-BE49-F238E27FC236}">
                <a16:creationId xmlns:a16="http://schemas.microsoft.com/office/drawing/2014/main" id="{837244B0-EDEE-4A62-93BF-41D6765DBBBE}"/>
              </a:ext>
            </a:extLst>
          </p:cNvPr>
          <p:cNvSpPr/>
          <p:nvPr/>
        </p:nvSpPr>
        <p:spPr>
          <a:xfrm>
            <a:off x="199866" y="730063"/>
            <a:ext cx="4988647" cy="231793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meant by facial recognition?</a:t>
            </a:r>
          </a:p>
          <a:p>
            <a:pPr algn="ctr"/>
            <a:r>
              <a:rPr lang="en-GB" dirty="0">
                <a:solidFill>
                  <a:schemeClr val="tx1"/>
                </a:solidFill>
                <a:latin typeface="+mj-lt"/>
              </a:rPr>
              <a:t>Using virtual filters on our face when taking pictures and using face ID for unlocking our phones are two applications of AI that are now part of our daily lives. The former incorporates face detection meaning any human face is identified. The latter uses face recognition through which a specific face is recognised.</a:t>
            </a:r>
          </a:p>
        </p:txBody>
      </p:sp>
      <p:pic>
        <p:nvPicPr>
          <p:cNvPr id="8" name="Picture 7">
            <a:extLst>
              <a:ext uri="{FF2B5EF4-FFF2-40B4-BE49-F238E27FC236}">
                <a16:creationId xmlns:a16="http://schemas.microsoft.com/office/drawing/2014/main" id="{DBB96F26-AD45-48ED-84AE-304119880293}"/>
              </a:ext>
            </a:extLst>
          </p:cNvPr>
          <p:cNvPicPr>
            <a:picLocks noChangeAspect="1"/>
          </p:cNvPicPr>
          <p:nvPr/>
        </p:nvPicPr>
        <p:blipFill rotWithShape="1">
          <a:blip r:embed="rId3"/>
          <a:srcRect l="18650"/>
          <a:stretch/>
        </p:blipFill>
        <p:spPr>
          <a:xfrm>
            <a:off x="199865" y="3187809"/>
            <a:ext cx="4988648" cy="3435997"/>
          </a:xfrm>
          <a:prstGeom prst="rect">
            <a:avLst/>
          </a:prstGeom>
        </p:spPr>
      </p:pic>
    </p:spTree>
    <p:extLst>
      <p:ext uri="{BB962C8B-B14F-4D97-AF65-F5344CB8AC3E}">
        <p14:creationId xmlns:p14="http://schemas.microsoft.com/office/powerpoint/2010/main" val="18889219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Automated face recognition technology</a:t>
            </a:r>
          </a:p>
        </p:txBody>
      </p:sp>
      <p:sp>
        <p:nvSpPr>
          <p:cNvPr id="11" name="Rectangle 10"/>
          <p:cNvSpPr/>
          <p:nvPr/>
        </p:nvSpPr>
        <p:spPr>
          <a:xfrm>
            <a:off x="4693921" y="729990"/>
            <a:ext cx="7340916" cy="108444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Scenario </a:t>
            </a:r>
          </a:p>
          <a:p>
            <a:pPr algn="ctr"/>
            <a:r>
              <a:rPr lang="en-GB" dirty="0">
                <a:solidFill>
                  <a:schemeClr val="tx1"/>
                </a:solidFill>
                <a:latin typeface="+mj-lt"/>
              </a:rPr>
              <a:t>The Metropolitan Police has announced it will use live facial recognition cameras operationally for the first time on London streets. </a:t>
            </a:r>
          </a:p>
        </p:txBody>
      </p:sp>
      <p:sp>
        <p:nvSpPr>
          <p:cNvPr id="13" name="Rectangle 12"/>
          <p:cNvSpPr/>
          <p:nvPr/>
        </p:nvSpPr>
        <p:spPr>
          <a:xfrm>
            <a:off x="4693921" y="1959485"/>
            <a:ext cx="7340916"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4693921" y="2473763"/>
            <a:ext cx="7340916" cy="191047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Discuss the positive impact of the Police using facial recognition cameras.</a:t>
            </a:r>
          </a:p>
        </p:txBody>
      </p:sp>
      <p:sp>
        <p:nvSpPr>
          <p:cNvPr id="19" name="Rectangle 18"/>
          <p:cNvSpPr/>
          <p:nvPr/>
        </p:nvSpPr>
        <p:spPr>
          <a:xfrm>
            <a:off x="4693922" y="4506645"/>
            <a:ext cx="7340916" cy="190939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Discuss the negative impact of the Police using facial recognition cameras.</a:t>
            </a:r>
          </a:p>
        </p:txBody>
      </p:sp>
      <p:pic>
        <p:nvPicPr>
          <p:cNvPr id="9" name="Picture 8">
            <a:extLst>
              <a:ext uri="{FF2B5EF4-FFF2-40B4-BE49-F238E27FC236}">
                <a16:creationId xmlns:a16="http://schemas.microsoft.com/office/drawing/2014/main" id="{F4AF7241-0822-4945-A6C1-99B9FCB84ABA}"/>
              </a:ext>
            </a:extLst>
          </p:cNvPr>
          <p:cNvPicPr>
            <a:picLocks noChangeAspect="1"/>
          </p:cNvPicPr>
          <p:nvPr/>
        </p:nvPicPr>
        <p:blipFill>
          <a:blip r:embed="rId3"/>
          <a:stretch>
            <a:fillRect/>
          </a:stretch>
        </p:blipFill>
        <p:spPr>
          <a:xfrm>
            <a:off x="157163" y="682586"/>
            <a:ext cx="4430077" cy="5899566"/>
          </a:xfrm>
          <a:prstGeom prst="rect">
            <a:avLst/>
          </a:prstGeom>
        </p:spPr>
      </p:pic>
    </p:spTree>
    <p:extLst>
      <p:ext uri="{BB962C8B-B14F-4D97-AF65-F5344CB8AC3E}">
        <p14:creationId xmlns:p14="http://schemas.microsoft.com/office/powerpoint/2010/main" val="38973621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790997" cy="738664"/>
          </a:xfrm>
          <a:prstGeom prst="rect">
            <a:avLst/>
          </a:prstGeom>
          <a:noFill/>
        </p:spPr>
        <p:txBody>
          <a:bodyPr wrap="square" rtlCol="0">
            <a:spAutoFit/>
          </a:bodyPr>
          <a:lstStyle/>
          <a:p>
            <a:r>
              <a:rPr lang="en-GB" sz="2400" b="1" u="sng" dirty="0">
                <a:latin typeface="+mj-lt"/>
              </a:rPr>
              <a:t>Discussion – Automated face recognition technology</a:t>
            </a:r>
          </a:p>
          <a:p>
            <a:r>
              <a:rPr lang="en-GB" dirty="0">
                <a:solidFill>
                  <a:srgbClr val="7030A0"/>
                </a:solidFill>
                <a:latin typeface="+mj-lt"/>
              </a:rPr>
              <a:t>Discuss the impact of the Police using facial recognition cameras.</a:t>
            </a:r>
          </a:p>
        </p:txBody>
      </p:sp>
      <p:sp>
        <p:nvSpPr>
          <p:cNvPr id="6" name="Rectangle 5">
            <a:extLst>
              <a:ext uri="{FF2B5EF4-FFF2-40B4-BE49-F238E27FC236}">
                <a16:creationId xmlns:a16="http://schemas.microsoft.com/office/drawing/2014/main" id="{265E58D3-607A-4E97-8056-FD847E41DD9B}"/>
              </a:ext>
            </a:extLst>
          </p:cNvPr>
          <p:cNvSpPr/>
          <p:nvPr/>
        </p:nvSpPr>
        <p:spPr>
          <a:xfrm>
            <a:off x="4343400" y="919640"/>
            <a:ext cx="4160519" cy="554212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rgbClr val="00B050"/>
                </a:solidFill>
                <a:latin typeface="+mj-lt"/>
              </a:rPr>
              <a:t>Positive impact</a:t>
            </a:r>
          </a:p>
          <a:p>
            <a:pPr algn="ctr"/>
            <a:endParaRPr lang="en-GB" u="sng" dirty="0">
              <a:solidFill>
                <a:srgbClr val="00B050"/>
              </a:solidFill>
              <a:latin typeface="+mj-lt"/>
            </a:endParaRPr>
          </a:p>
          <a:p>
            <a:pPr marL="342900" indent="-342900">
              <a:buFont typeface="Arial" panose="020B0604020202020204" pitchFamily="34" charset="0"/>
              <a:buChar char="•"/>
            </a:pPr>
            <a:r>
              <a:rPr lang="en-GB" sz="2000" dirty="0">
                <a:solidFill>
                  <a:schemeClr val="tx1"/>
                </a:solidFill>
                <a:latin typeface="+mj-lt"/>
              </a:rPr>
              <a:t>Police are taking advantage of new technology to keep people safe.</a:t>
            </a:r>
          </a:p>
          <a:p>
            <a:pPr marL="342900" indent="-342900">
              <a:buFont typeface="Arial" panose="020B0604020202020204" pitchFamily="34" charset="0"/>
              <a:buChar char="•"/>
            </a:pPr>
            <a:r>
              <a:rPr lang="en-GB" sz="2000" dirty="0">
                <a:solidFill>
                  <a:schemeClr val="tx1"/>
                </a:solidFill>
                <a:latin typeface="+mj-lt"/>
              </a:rPr>
              <a:t>Could be used to identify wanted criminals that currently appear on the police database.</a:t>
            </a:r>
          </a:p>
          <a:p>
            <a:pPr marL="342900" indent="-342900">
              <a:buFont typeface="Arial" panose="020B0604020202020204" pitchFamily="34" charset="0"/>
              <a:buChar char="•"/>
            </a:pPr>
            <a:r>
              <a:rPr lang="en-GB" sz="2000" dirty="0">
                <a:solidFill>
                  <a:schemeClr val="tx1"/>
                </a:solidFill>
                <a:latin typeface="+mj-lt"/>
              </a:rPr>
              <a:t>Could be used to identify vulnerable children or missing adults.</a:t>
            </a:r>
          </a:p>
          <a:p>
            <a:pPr marL="342900" indent="-342900">
              <a:buFont typeface="Arial" panose="020B0604020202020204" pitchFamily="34" charset="0"/>
              <a:buChar char="•"/>
            </a:pPr>
            <a:r>
              <a:rPr lang="en-GB" sz="2000" dirty="0">
                <a:solidFill>
                  <a:schemeClr val="tx1"/>
                </a:solidFill>
                <a:latin typeface="+mj-lt"/>
              </a:rPr>
              <a:t>Can be used for counter terrorism. </a:t>
            </a:r>
          </a:p>
          <a:p>
            <a:pPr marL="342900" indent="-342900">
              <a:buFont typeface="Arial" panose="020B0604020202020204" pitchFamily="34" charset="0"/>
              <a:buChar char="•"/>
            </a:pPr>
            <a:r>
              <a:rPr lang="en-GB" sz="2000" dirty="0">
                <a:solidFill>
                  <a:schemeClr val="tx1"/>
                </a:solidFill>
                <a:latin typeface="+mj-lt"/>
              </a:rPr>
              <a:t>Increase confidence within the general public on how crime is being dealt with. </a:t>
            </a:r>
          </a:p>
          <a:p>
            <a:endParaRPr lang="en-GB" u="sng" dirty="0">
              <a:solidFill>
                <a:srgbClr val="00B050"/>
              </a:solidFill>
              <a:latin typeface="+mj-lt"/>
            </a:endParaRPr>
          </a:p>
        </p:txBody>
      </p:sp>
      <p:sp>
        <p:nvSpPr>
          <p:cNvPr id="7" name="Rectangle 6">
            <a:extLst>
              <a:ext uri="{FF2B5EF4-FFF2-40B4-BE49-F238E27FC236}">
                <a16:creationId xmlns:a16="http://schemas.microsoft.com/office/drawing/2014/main" id="{39F80234-0024-48AB-9A9F-386A5A45D9DB}"/>
              </a:ext>
            </a:extLst>
          </p:cNvPr>
          <p:cNvSpPr/>
          <p:nvPr/>
        </p:nvSpPr>
        <p:spPr>
          <a:xfrm>
            <a:off x="8671560" y="919640"/>
            <a:ext cx="3276599" cy="554212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rgbClr val="FF0000"/>
                </a:solidFill>
                <a:latin typeface="+mj-lt"/>
              </a:rPr>
              <a:t>Negative impact</a:t>
            </a:r>
          </a:p>
          <a:p>
            <a:pPr algn="ctr"/>
            <a:endParaRPr lang="en-GB" u="sng" dirty="0">
              <a:solidFill>
                <a:srgbClr val="FF0000"/>
              </a:solidFill>
              <a:latin typeface="+mj-lt"/>
            </a:endParaRPr>
          </a:p>
          <a:p>
            <a:pPr marL="342900" indent="-342900">
              <a:buFont typeface="Arial" panose="020B0604020202020204" pitchFamily="34" charset="0"/>
              <a:buChar char="•"/>
            </a:pPr>
            <a:r>
              <a:rPr lang="en-GB" sz="2000" dirty="0">
                <a:solidFill>
                  <a:schemeClr val="tx1"/>
                </a:solidFill>
                <a:latin typeface="+mj-lt"/>
              </a:rPr>
              <a:t>Accuracy has been questioned as most matches produced by the cameras are false alarms.</a:t>
            </a:r>
          </a:p>
          <a:p>
            <a:pPr marL="342900" indent="-342900">
              <a:buFont typeface="Arial" panose="020B0604020202020204" pitchFamily="34" charset="0"/>
              <a:buChar char="•"/>
            </a:pPr>
            <a:r>
              <a:rPr lang="en-GB" sz="2000" dirty="0">
                <a:solidFill>
                  <a:schemeClr val="tx1"/>
                </a:solidFill>
                <a:latin typeface="+mj-lt"/>
              </a:rPr>
              <a:t>A serious threat to ‘civil liberties’ by creating a ‘Big Brother’ like environment.</a:t>
            </a:r>
          </a:p>
          <a:p>
            <a:pPr marL="342900" indent="-342900">
              <a:buFont typeface="Arial" panose="020B0604020202020204" pitchFamily="34" charset="0"/>
              <a:buChar char="•"/>
            </a:pPr>
            <a:r>
              <a:rPr lang="en-GB" sz="2000" dirty="0">
                <a:solidFill>
                  <a:schemeClr val="tx1"/>
                </a:solidFill>
                <a:latin typeface="+mj-lt"/>
              </a:rPr>
              <a:t>System bias - Will it be accurate enough to identify a person based on their ethic origin, gender?</a:t>
            </a:r>
          </a:p>
          <a:p>
            <a:pPr marL="342900" indent="-342900">
              <a:buFont typeface="Arial" panose="020B0604020202020204" pitchFamily="34" charset="0"/>
              <a:buChar char="•"/>
            </a:pPr>
            <a:r>
              <a:rPr lang="en-GB" sz="2000" dirty="0">
                <a:solidFill>
                  <a:schemeClr val="tx1"/>
                </a:solidFill>
                <a:latin typeface="+mj-lt"/>
              </a:rPr>
              <a:t>GDPR – is the data collected being used fairfully and lawfully.</a:t>
            </a:r>
          </a:p>
          <a:p>
            <a:endParaRPr lang="en-GB" sz="2000" dirty="0">
              <a:solidFill>
                <a:schemeClr val="tx1"/>
              </a:solidFill>
              <a:latin typeface="+mj-lt"/>
            </a:endParaRPr>
          </a:p>
        </p:txBody>
      </p:sp>
      <p:pic>
        <p:nvPicPr>
          <p:cNvPr id="10" name="Picture 9">
            <a:extLst>
              <a:ext uri="{FF2B5EF4-FFF2-40B4-BE49-F238E27FC236}">
                <a16:creationId xmlns:a16="http://schemas.microsoft.com/office/drawing/2014/main" id="{6CEF0EF6-364F-4B48-9640-294B21ED2D58}"/>
              </a:ext>
            </a:extLst>
          </p:cNvPr>
          <p:cNvPicPr>
            <a:picLocks noChangeAspect="1"/>
          </p:cNvPicPr>
          <p:nvPr/>
        </p:nvPicPr>
        <p:blipFill>
          <a:blip r:embed="rId3"/>
          <a:stretch>
            <a:fillRect/>
          </a:stretch>
        </p:blipFill>
        <p:spPr>
          <a:xfrm>
            <a:off x="157161" y="919640"/>
            <a:ext cx="4161664" cy="5542120"/>
          </a:xfrm>
          <a:prstGeom prst="rect">
            <a:avLst/>
          </a:prstGeom>
        </p:spPr>
      </p:pic>
    </p:spTree>
    <p:extLst>
      <p:ext uri="{BB962C8B-B14F-4D97-AF65-F5344CB8AC3E}">
        <p14:creationId xmlns:p14="http://schemas.microsoft.com/office/powerpoint/2010/main" val="28964263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Monitoring what you do</a:t>
            </a:r>
          </a:p>
        </p:txBody>
      </p:sp>
      <p:sp>
        <p:nvSpPr>
          <p:cNvPr id="11" name="Rectangle 10"/>
          <p:cNvSpPr/>
          <p:nvPr/>
        </p:nvSpPr>
        <p:spPr>
          <a:xfrm>
            <a:off x="199867" y="730063"/>
            <a:ext cx="5698013" cy="147973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What does this mean?</a:t>
            </a:r>
          </a:p>
          <a:p>
            <a:pPr algn="ctr"/>
            <a:r>
              <a:rPr lang="en-GB" dirty="0">
                <a:solidFill>
                  <a:schemeClr val="tx1"/>
                </a:solidFill>
                <a:latin typeface="+mj-lt"/>
              </a:rPr>
              <a:t>Your online activity is constantly monitored however questions remain about the ethics behind. Examples of monitoring include: online activity recorded by your internet service providers and the use of credit and debit cards.</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8"/>
            <a:ext cx="5896133" cy="352591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All items of browsing history can be monitored and used for targeted advertising.</a:t>
            </a:r>
          </a:p>
          <a:p>
            <a:pPr algn="ctr"/>
            <a:endParaRPr lang="en-GB" u="sng" dirty="0">
              <a:solidFill>
                <a:schemeClr val="tx1"/>
              </a:solidFill>
              <a:latin typeface="+mj-lt"/>
            </a:endParaRPr>
          </a:p>
          <a:p>
            <a:pPr algn="ctr"/>
            <a:r>
              <a:rPr lang="en-GB" u="sng" dirty="0">
                <a:solidFill>
                  <a:schemeClr val="tx1"/>
                </a:solidFill>
                <a:latin typeface="+mj-lt"/>
              </a:rPr>
              <a:t>Discuss the positive and negative impact this can have on users.</a:t>
            </a:r>
          </a:p>
          <a:p>
            <a:pPr algn="ctr"/>
            <a:endParaRPr lang="en-GB" dirty="0">
              <a:solidFill>
                <a:schemeClr val="tx1"/>
              </a:solidFill>
              <a:latin typeface="+mj-lt"/>
            </a:endParaRPr>
          </a:p>
          <a:p>
            <a:pPr algn="ctr"/>
            <a:endParaRPr lang="en-GB" dirty="0">
              <a:solidFill>
                <a:schemeClr val="tx1"/>
              </a:solidFill>
              <a:latin typeface="+mj-lt"/>
            </a:endParaRPr>
          </a:p>
        </p:txBody>
      </p:sp>
      <p:sp>
        <p:nvSpPr>
          <p:cNvPr id="19" name="Rectangle 18"/>
          <p:cNvSpPr/>
          <p:nvPr/>
        </p:nvSpPr>
        <p:spPr>
          <a:xfrm>
            <a:off x="6095998" y="4939179"/>
            <a:ext cx="5896133" cy="173736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how this complies with the Regulation of Investigatory Powers Act.</a:t>
            </a:r>
          </a:p>
          <a:p>
            <a:pPr algn="ctr"/>
            <a:endParaRPr lang="en-GB" dirty="0">
              <a:solidFill>
                <a:schemeClr val="tx1"/>
              </a:solidFill>
              <a:latin typeface="+mj-lt"/>
            </a:endParaRPr>
          </a:p>
        </p:txBody>
      </p:sp>
      <p:pic>
        <p:nvPicPr>
          <p:cNvPr id="5" name="Picture 4">
            <a:extLst>
              <a:ext uri="{FF2B5EF4-FFF2-40B4-BE49-F238E27FC236}">
                <a16:creationId xmlns:a16="http://schemas.microsoft.com/office/drawing/2014/main" id="{586905E9-D182-401A-9717-A870496BDAE5}"/>
              </a:ext>
            </a:extLst>
          </p:cNvPr>
          <p:cNvPicPr>
            <a:picLocks noChangeAspect="1"/>
          </p:cNvPicPr>
          <p:nvPr/>
        </p:nvPicPr>
        <p:blipFill>
          <a:blip r:embed="rId3"/>
          <a:stretch>
            <a:fillRect/>
          </a:stretch>
        </p:blipFill>
        <p:spPr>
          <a:xfrm>
            <a:off x="199867" y="2349610"/>
            <a:ext cx="5698013" cy="4326929"/>
          </a:xfrm>
          <a:prstGeom prst="rect">
            <a:avLst/>
          </a:prstGeom>
        </p:spPr>
      </p:pic>
    </p:spTree>
    <p:extLst>
      <p:ext uri="{BB962C8B-B14F-4D97-AF65-F5344CB8AC3E}">
        <p14:creationId xmlns:p14="http://schemas.microsoft.com/office/powerpoint/2010/main" val="2998403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058DB212-BFA2-403F-85EF-DFD3FF6D973A}" type="slidenum">
              <a:rPr lang="en-US" noProof="0" smtClean="0"/>
              <a:pPr/>
              <a:t>2</a:t>
            </a:fld>
            <a:endParaRPr lang="en-US" noProof="0"/>
          </a:p>
        </p:txBody>
      </p:sp>
    </p:spTree>
    <p:extLst>
      <p:ext uri="{BB962C8B-B14F-4D97-AF65-F5344CB8AC3E}">
        <p14:creationId xmlns:p14="http://schemas.microsoft.com/office/powerpoint/2010/main" val="892908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Monitoring what you do</a:t>
            </a:r>
          </a:p>
        </p:txBody>
      </p:sp>
      <p:sp>
        <p:nvSpPr>
          <p:cNvPr id="11" name="Rectangle 10"/>
          <p:cNvSpPr/>
          <p:nvPr/>
        </p:nvSpPr>
        <p:spPr>
          <a:xfrm>
            <a:off x="199867" y="730063"/>
            <a:ext cx="5698013" cy="147973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What does this mean?</a:t>
            </a:r>
          </a:p>
          <a:p>
            <a:pPr algn="ctr"/>
            <a:r>
              <a:rPr lang="en-GB" dirty="0">
                <a:solidFill>
                  <a:schemeClr val="tx1"/>
                </a:solidFill>
                <a:latin typeface="+mj-lt"/>
              </a:rPr>
              <a:t>Your online activity is constantly monitored however questions remain about the ethics behind. Examples of monitoring include: online activity recorded by your internet service providers and the use of credit and debit cards.</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8"/>
            <a:ext cx="5896133" cy="352591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All items of browsing history can be monitored and used for targeted advertising.</a:t>
            </a:r>
          </a:p>
          <a:p>
            <a:pPr algn="ctr"/>
            <a:endParaRPr lang="en-GB" u="sng" dirty="0">
              <a:solidFill>
                <a:schemeClr val="tx1"/>
              </a:solidFill>
              <a:latin typeface="+mj-lt"/>
            </a:endParaRPr>
          </a:p>
          <a:p>
            <a:pPr algn="ctr"/>
            <a:r>
              <a:rPr lang="en-GB" u="sng" dirty="0">
                <a:solidFill>
                  <a:schemeClr val="tx1"/>
                </a:solidFill>
                <a:latin typeface="+mj-lt"/>
              </a:rPr>
              <a:t>Discuss the positive and negative impact this can have on users.</a:t>
            </a:r>
          </a:p>
          <a:p>
            <a:pPr algn="ctr"/>
            <a:endParaRPr lang="en-GB" dirty="0">
              <a:solidFill>
                <a:schemeClr val="tx1"/>
              </a:solidFill>
              <a:latin typeface="+mj-lt"/>
            </a:endParaRPr>
          </a:p>
          <a:p>
            <a:pPr algn="ctr"/>
            <a:r>
              <a:rPr lang="en-GB" dirty="0">
                <a:solidFill>
                  <a:schemeClr val="tx1"/>
                </a:solidFill>
                <a:latin typeface="+mj-lt"/>
              </a:rPr>
              <a:t>Some users would prefer this because it creates a more convenient shopping experience because it will only advertise products/services that will interest them.</a:t>
            </a:r>
          </a:p>
          <a:p>
            <a:pPr algn="ctr"/>
            <a:endParaRPr lang="en-GB" dirty="0">
              <a:solidFill>
                <a:schemeClr val="tx1"/>
              </a:solidFill>
              <a:latin typeface="+mj-lt"/>
            </a:endParaRPr>
          </a:p>
          <a:p>
            <a:pPr algn="ctr"/>
            <a:r>
              <a:rPr lang="en-GB" dirty="0">
                <a:solidFill>
                  <a:schemeClr val="tx1"/>
                </a:solidFill>
                <a:latin typeface="+mj-lt"/>
              </a:rPr>
              <a:t>However, users might find this intrusive and quite personal which could create a sense that companies are spying on then. </a:t>
            </a:r>
          </a:p>
        </p:txBody>
      </p:sp>
      <p:sp>
        <p:nvSpPr>
          <p:cNvPr id="19" name="Rectangle 18"/>
          <p:cNvSpPr/>
          <p:nvPr/>
        </p:nvSpPr>
        <p:spPr>
          <a:xfrm>
            <a:off x="6095998" y="4939179"/>
            <a:ext cx="5896133" cy="173736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how this complies with the Regulation of Investigatory Powers Act.</a:t>
            </a:r>
          </a:p>
          <a:p>
            <a:pPr algn="ctr"/>
            <a:r>
              <a:rPr lang="en-GB" dirty="0">
                <a:solidFill>
                  <a:schemeClr val="tx1"/>
                </a:solidFill>
                <a:latin typeface="+mj-lt"/>
              </a:rPr>
              <a:t>If a credit card was stolen then it is likely that unexpected spending patterns would occur and this would notify the bank that this could be fraudulent use. Helping to detect and prevent crime. </a:t>
            </a:r>
          </a:p>
          <a:p>
            <a:pPr algn="ctr"/>
            <a:endParaRPr lang="en-GB" dirty="0">
              <a:solidFill>
                <a:schemeClr val="tx1"/>
              </a:solidFill>
              <a:latin typeface="+mj-lt"/>
            </a:endParaRPr>
          </a:p>
        </p:txBody>
      </p:sp>
      <p:pic>
        <p:nvPicPr>
          <p:cNvPr id="5" name="Picture 4">
            <a:extLst>
              <a:ext uri="{FF2B5EF4-FFF2-40B4-BE49-F238E27FC236}">
                <a16:creationId xmlns:a16="http://schemas.microsoft.com/office/drawing/2014/main" id="{586905E9-D182-401A-9717-A870496BDAE5}"/>
              </a:ext>
            </a:extLst>
          </p:cNvPr>
          <p:cNvPicPr>
            <a:picLocks noChangeAspect="1"/>
          </p:cNvPicPr>
          <p:nvPr/>
        </p:nvPicPr>
        <p:blipFill>
          <a:blip r:embed="rId3"/>
          <a:stretch>
            <a:fillRect/>
          </a:stretch>
        </p:blipFill>
        <p:spPr>
          <a:xfrm>
            <a:off x="199867" y="2349610"/>
            <a:ext cx="5698013" cy="4326929"/>
          </a:xfrm>
          <a:prstGeom prst="rect">
            <a:avLst/>
          </a:prstGeom>
        </p:spPr>
      </p:pic>
    </p:spTree>
    <p:extLst>
      <p:ext uri="{BB962C8B-B14F-4D97-AF65-F5344CB8AC3E}">
        <p14:creationId xmlns:p14="http://schemas.microsoft.com/office/powerpoint/2010/main" val="6155286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Social networking sites</a:t>
            </a:r>
          </a:p>
        </p:txBody>
      </p:sp>
      <p:sp>
        <p:nvSpPr>
          <p:cNvPr id="11" name="Rectangle 10"/>
          <p:cNvSpPr/>
          <p:nvPr/>
        </p:nvSpPr>
        <p:spPr>
          <a:xfrm>
            <a:off x="199867" y="730063"/>
            <a:ext cx="5698013" cy="129685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How does this link to surveillance?</a:t>
            </a:r>
          </a:p>
          <a:p>
            <a:pPr algn="ctr"/>
            <a:r>
              <a:rPr lang="en-GB" dirty="0">
                <a:solidFill>
                  <a:schemeClr val="tx1"/>
                </a:solidFill>
                <a:latin typeface="+mj-lt"/>
              </a:rPr>
              <a:t>Social networking sites store a vast amount of information about our movements, communications, habits and activities. Care should be taken about what is posted on these sites.</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8"/>
            <a:ext cx="5896133" cy="532688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Geotagging from photographs posted online can be used to monitor movements.</a:t>
            </a:r>
          </a:p>
          <a:p>
            <a:pPr algn="ctr"/>
            <a:r>
              <a:rPr lang="en-GB" u="sng" dirty="0">
                <a:solidFill>
                  <a:schemeClr val="tx1"/>
                </a:solidFill>
                <a:latin typeface="+mj-lt"/>
              </a:rPr>
              <a:t>Discuss the pros and cons of geotagging</a:t>
            </a:r>
          </a:p>
          <a:p>
            <a:pPr algn="ctr"/>
            <a:endParaRPr lang="en-GB" u="sng" dirty="0">
              <a:solidFill>
                <a:schemeClr val="tx1"/>
              </a:solidFill>
              <a:latin typeface="+mj-lt"/>
            </a:endParaRPr>
          </a:p>
          <a:p>
            <a:pPr algn="ctr"/>
            <a:endParaRPr lang="en-GB" dirty="0">
              <a:solidFill>
                <a:schemeClr val="tx1"/>
              </a:solidFill>
              <a:latin typeface="+mj-lt"/>
            </a:endParaRPr>
          </a:p>
        </p:txBody>
      </p:sp>
      <p:pic>
        <p:nvPicPr>
          <p:cNvPr id="2" name="Picture 1">
            <a:extLst>
              <a:ext uri="{FF2B5EF4-FFF2-40B4-BE49-F238E27FC236}">
                <a16:creationId xmlns:a16="http://schemas.microsoft.com/office/drawing/2014/main" id="{61B08C72-AB8C-4546-8B59-F5A8E16A86CA}"/>
              </a:ext>
            </a:extLst>
          </p:cNvPr>
          <p:cNvPicPr>
            <a:picLocks noChangeAspect="1"/>
          </p:cNvPicPr>
          <p:nvPr/>
        </p:nvPicPr>
        <p:blipFill>
          <a:blip r:embed="rId3"/>
          <a:stretch>
            <a:fillRect/>
          </a:stretch>
        </p:blipFill>
        <p:spPr>
          <a:xfrm>
            <a:off x="199867" y="2349610"/>
            <a:ext cx="5341257" cy="4206240"/>
          </a:xfrm>
          <a:prstGeom prst="rect">
            <a:avLst/>
          </a:prstGeom>
        </p:spPr>
      </p:pic>
    </p:spTree>
    <p:extLst>
      <p:ext uri="{BB962C8B-B14F-4D97-AF65-F5344CB8AC3E}">
        <p14:creationId xmlns:p14="http://schemas.microsoft.com/office/powerpoint/2010/main" val="7272206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Social networking sites</a:t>
            </a:r>
          </a:p>
        </p:txBody>
      </p:sp>
      <p:sp>
        <p:nvSpPr>
          <p:cNvPr id="11" name="Rectangle 10"/>
          <p:cNvSpPr/>
          <p:nvPr/>
        </p:nvSpPr>
        <p:spPr>
          <a:xfrm>
            <a:off x="199867" y="730063"/>
            <a:ext cx="5698013" cy="129685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How does this link to surveillance?</a:t>
            </a:r>
          </a:p>
          <a:p>
            <a:pPr algn="ctr"/>
            <a:r>
              <a:rPr lang="en-GB" dirty="0">
                <a:solidFill>
                  <a:schemeClr val="tx1"/>
                </a:solidFill>
                <a:latin typeface="+mj-lt"/>
              </a:rPr>
              <a:t>Social networking sites store a vast amount of information about our movements, communications, habits and activities. Care should be taken about what is posted on these sites.</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8"/>
            <a:ext cx="5896133" cy="532688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Geotagging from photographs posted online can be used to monitor movements.</a:t>
            </a:r>
          </a:p>
          <a:p>
            <a:pPr algn="ctr"/>
            <a:r>
              <a:rPr lang="en-GB" u="sng" dirty="0">
                <a:solidFill>
                  <a:schemeClr val="tx1"/>
                </a:solidFill>
                <a:latin typeface="+mj-lt"/>
              </a:rPr>
              <a:t>Discuss the pros and cons of geotagging</a:t>
            </a:r>
          </a:p>
          <a:p>
            <a:pPr algn="ctr"/>
            <a:endParaRPr lang="en-GB" u="sng" dirty="0">
              <a:solidFill>
                <a:schemeClr val="tx1"/>
              </a:solidFill>
              <a:latin typeface="+mj-lt"/>
            </a:endParaRPr>
          </a:p>
          <a:p>
            <a:pPr algn="ctr"/>
            <a:r>
              <a:rPr lang="en-GB" u="sng" dirty="0">
                <a:solidFill>
                  <a:schemeClr val="tx1"/>
                </a:solidFill>
                <a:latin typeface="+mj-lt"/>
              </a:rPr>
              <a:t>Pros</a:t>
            </a:r>
          </a:p>
          <a:p>
            <a:pPr algn="ctr"/>
            <a:r>
              <a:rPr lang="en-GB" dirty="0">
                <a:solidFill>
                  <a:schemeClr val="tx1"/>
                </a:solidFill>
                <a:latin typeface="+mj-lt"/>
              </a:rPr>
              <a:t>Sharing locations with specific friends (such as with Path) to help meet up at concerts or festivals for example</a:t>
            </a:r>
          </a:p>
          <a:p>
            <a:pPr algn="ctr"/>
            <a:r>
              <a:rPr lang="en-GB" dirty="0">
                <a:solidFill>
                  <a:schemeClr val="tx1"/>
                </a:solidFill>
                <a:latin typeface="+mj-lt"/>
              </a:rPr>
              <a:t>Documenting holidays by having your holiday photos arranged by location or uploaded to Google Maps automatically.</a:t>
            </a:r>
          </a:p>
          <a:p>
            <a:pPr algn="ctr"/>
            <a:endParaRPr lang="en-GB" dirty="0">
              <a:solidFill>
                <a:schemeClr val="tx1"/>
              </a:solidFill>
              <a:latin typeface="+mj-lt"/>
            </a:endParaRPr>
          </a:p>
          <a:p>
            <a:pPr algn="ctr"/>
            <a:r>
              <a:rPr lang="en-GB" u="sng" dirty="0">
                <a:solidFill>
                  <a:schemeClr val="tx1"/>
                </a:solidFill>
                <a:latin typeface="+mj-lt"/>
              </a:rPr>
              <a:t>Cons</a:t>
            </a:r>
          </a:p>
          <a:p>
            <a:pPr algn="ctr"/>
            <a:r>
              <a:rPr lang="en-GB" dirty="0">
                <a:solidFill>
                  <a:schemeClr val="tx1"/>
                </a:solidFill>
                <a:latin typeface="+mj-lt"/>
              </a:rPr>
              <a:t>Giving out live information of your whereabouts is like broadcasting to burglars that you’re not at home</a:t>
            </a:r>
          </a:p>
          <a:p>
            <a:pPr algn="ctr"/>
            <a:r>
              <a:rPr lang="en-GB" dirty="0">
                <a:solidFill>
                  <a:schemeClr val="tx1"/>
                </a:solidFill>
                <a:latin typeface="+mj-lt"/>
              </a:rPr>
              <a:t>Unbeknownst to many people, geotagging info is automatically hidden inside photos taken with devices such as the iPhone camera</a:t>
            </a:r>
          </a:p>
          <a:p>
            <a:pPr algn="ctr"/>
            <a:r>
              <a:rPr lang="en-GB" dirty="0">
                <a:solidFill>
                  <a:schemeClr val="tx1"/>
                </a:solidFill>
                <a:latin typeface="+mj-lt"/>
              </a:rPr>
              <a:t>E-Safety issue: Some users are very internet-savvy and geotagged photos of children can help them build up maps of children’s movements</a:t>
            </a:r>
          </a:p>
          <a:p>
            <a:pPr algn="ctr"/>
            <a:endParaRPr lang="en-GB" dirty="0">
              <a:solidFill>
                <a:schemeClr val="tx1"/>
              </a:solidFill>
              <a:latin typeface="+mj-lt"/>
            </a:endParaRPr>
          </a:p>
        </p:txBody>
      </p:sp>
      <p:pic>
        <p:nvPicPr>
          <p:cNvPr id="2" name="Picture 1">
            <a:extLst>
              <a:ext uri="{FF2B5EF4-FFF2-40B4-BE49-F238E27FC236}">
                <a16:creationId xmlns:a16="http://schemas.microsoft.com/office/drawing/2014/main" id="{61B08C72-AB8C-4546-8B59-F5A8E16A86CA}"/>
              </a:ext>
            </a:extLst>
          </p:cNvPr>
          <p:cNvPicPr>
            <a:picLocks noChangeAspect="1"/>
          </p:cNvPicPr>
          <p:nvPr/>
        </p:nvPicPr>
        <p:blipFill>
          <a:blip r:embed="rId3"/>
          <a:stretch>
            <a:fillRect/>
          </a:stretch>
        </p:blipFill>
        <p:spPr>
          <a:xfrm>
            <a:off x="199867" y="2349610"/>
            <a:ext cx="5341257" cy="4206240"/>
          </a:xfrm>
          <a:prstGeom prst="rect">
            <a:avLst/>
          </a:prstGeom>
        </p:spPr>
      </p:pic>
    </p:spTree>
    <p:extLst>
      <p:ext uri="{BB962C8B-B14F-4D97-AF65-F5344CB8AC3E}">
        <p14:creationId xmlns:p14="http://schemas.microsoft.com/office/powerpoint/2010/main" val="1554249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11613832" cy="738664"/>
          </a:xfrm>
          <a:prstGeom prst="rect">
            <a:avLst/>
          </a:prstGeom>
          <a:noFill/>
        </p:spPr>
        <p:txBody>
          <a:bodyPr wrap="square" rtlCol="0">
            <a:spAutoFit/>
          </a:bodyPr>
          <a:lstStyle/>
          <a:p>
            <a:r>
              <a:rPr lang="en-GB" sz="2400" b="1" u="sng" dirty="0">
                <a:latin typeface="+mj-lt"/>
              </a:rPr>
              <a:t>Starter</a:t>
            </a:r>
          </a:p>
          <a:p>
            <a:r>
              <a:rPr lang="en-GB" dirty="0">
                <a:latin typeface="+mj-lt"/>
              </a:rPr>
              <a:t>Identify different ways technology can be used to monitor our everyday activities.</a:t>
            </a:r>
          </a:p>
        </p:txBody>
      </p:sp>
      <p:sp>
        <p:nvSpPr>
          <p:cNvPr id="4" name="TextBox 3">
            <a:extLst>
              <a:ext uri="{FF2B5EF4-FFF2-40B4-BE49-F238E27FC236}">
                <a16:creationId xmlns:a16="http://schemas.microsoft.com/office/drawing/2014/main" id="{FFCFE236-7B60-4D85-BA6B-929F24CA97E9}"/>
              </a:ext>
            </a:extLst>
          </p:cNvPr>
          <p:cNvSpPr txBox="1"/>
          <p:nvPr/>
        </p:nvSpPr>
        <p:spPr>
          <a:xfrm>
            <a:off x="4542970" y="2981849"/>
            <a:ext cx="2801257" cy="1200329"/>
          </a:xfrm>
          <a:prstGeom prst="rect">
            <a:avLst/>
          </a:prstGeom>
          <a:noFill/>
        </p:spPr>
        <p:txBody>
          <a:bodyPr wrap="square" rtlCol="0">
            <a:spAutoFit/>
          </a:bodyPr>
          <a:lstStyle/>
          <a:p>
            <a:pPr algn="ctr"/>
            <a:r>
              <a:rPr lang="en-GB" sz="2400" b="1" dirty="0">
                <a:latin typeface="+mj-lt"/>
              </a:rPr>
              <a:t>Ways technology can monitor our everyday activity.</a:t>
            </a:r>
            <a:endParaRPr lang="en-GB" b="1" dirty="0">
              <a:latin typeface="+mj-lt"/>
            </a:endParaRPr>
          </a:p>
        </p:txBody>
      </p:sp>
    </p:spTree>
    <p:extLst>
      <p:ext uri="{BB962C8B-B14F-4D97-AF65-F5344CB8AC3E}">
        <p14:creationId xmlns:p14="http://schemas.microsoft.com/office/powerpoint/2010/main" val="5694233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11613832" cy="738664"/>
          </a:xfrm>
          <a:prstGeom prst="rect">
            <a:avLst/>
          </a:prstGeom>
          <a:noFill/>
        </p:spPr>
        <p:txBody>
          <a:bodyPr wrap="square" rtlCol="0">
            <a:spAutoFit/>
          </a:bodyPr>
          <a:lstStyle/>
          <a:p>
            <a:r>
              <a:rPr lang="en-GB" sz="2400" b="1" u="sng" dirty="0">
                <a:latin typeface="+mj-lt"/>
              </a:rPr>
              <a:t>Starter</a:t>
            </a:r>
          </a:p>
          <a:p>
            <a:r>
              <a:rPr lang="en-GB" dirty="0">
                <a:latin typeface="+mj-lt"/>
              </a:rPr>
              <a:t>Identify different ways technology can be used to monitor our everyday activities.</a:t>
            </a:r>
          </a:p>
        </p:txBody>
      </p:sp>
      <p:sp>
        <p:nvSpPr>
          <p:cNvPr id="4" name="TextBox 3">
            <a:extLst>
              <a:ext uri="{FF2B5EF4-FFF2-40B4-BE49-F238E27FC236}">
                <a16:creationId xmlns:a16="http://schemas.microsoft.com/office/drawing/2014/main" id="{FFCFE236-7B60-4D85-BA6B-929F24CA97E9}"/>
              </a:ext>
            </a:extLst>
          </p:cNvPr>
          <p:cNvSpPr txBox="1"/>
          <p:nvPr/>
        </p:nvSpPr>
        <p:spPr>
          <a:xfrm>
            <a:off x="4542970" y="2981849"/>
            <a:ext cx="2801257" cy="1200329"/>
          </a:xfrm>
          <a:prstGeom prst="rect">
            <a:avLst/>
          </a:prstGeom>
          <a:noFill/>
        </p:spPr>
        <p:txBody>
          <a:bodyPr wrap="square" rtlCol="0">
            <a:spAutoFit/>
          </a:bodyPr>
          <a:lstStyle/>
          <a:p>
            <a:pPr algn="ctr"/>
            <a:r>
              <a:rPr lang="en-GB" sz="2400" b="1" dirty="0">
                <a:latin typeface="+mj-lt"/>
              </a:rPr>
              <a:t>Ways technology can monitor our everyday activity.</a:t>
            </a:r>
            <a:endParaRPr lang="en-GB" b="1" dirty="0">
              <a:latin typeface="+mj-lt"/>
            </a:endParaRPr>
          </a:p>
        </p:txBody>
      </p:sp>
      <p:sp>
        <p:nvSpPr>
          <p:cNvPr id="6" name="TextBox 5">
            <a:extLst>
              <a:ext uri="{FF2B5EF4-FFF2-40B4-BE49-F238E27FC236}">
                <a16:creationId xmlns:a16="http://schemas.microsoft.com/office/drawing/2014/main" id="{75D4FD1D-327A-4965-B94D-C10D385BAAF2}"/>
              </a:ext>
            </a:extLst>
          </p:cNvPr>
          <p:cNvSpPr txBox="1"/>
          <p:nvPr/>
        </p:nvSpPr>
        <p:spPr>
          <a:xfrm>
            <a:off x="1618342" y="3628180"/>
            <a:ext cx="1785257" cy="369332"/>
          </a:xfrm>
          <a:prstGeom prst="rect">
            <a:avLst/>
          </a:prstGeom>
          <a:noFill/>
        </p:spPr>
        <p:txBody>
          <a:bodyPr wrap="square" rtlCol="0">
            <a:spAutoFit/>
          </a:bodyPr>
          <a:lstStyle/>
          <a:p>
            <a:r>
              <a:rPr lang="en-GB" dirty="0">
                <a:latin typeface="+mj-lt"/>
              </a:rPr>
              <a:t>Text messages</a:t>
            </a:r>
          </a:p>
        </p:txBody>
      </p:sp>
      <p:sp>
        <p:nvSpPr>
          <p:cNvPr id="7" name="TextBox 6">
            <a:extLst>
              <a:ext uri="{FF2B5EF4-FFF2-40B4-BE49-F238E27FC236}">
                <a16:creationId xmlns:a16="http://schemas.microsoft.com/office/drawing/2014/main" id="{BF7D35FC-F522-4FE2-AE59-51CBE77A51A5}"/>
              </a:ext>
            </a:extLst>
          </p:cNvPr>
          <p:cNvSpPr txBox="1"/>
          <p:nvPr/>
        </p:nvSpPr>
        <p:spPr>
          <a:xfrm>
            <a:off x="6451598" y="5027293"/>
            <a:ext cx="1785257" cy="369332"/>
          </a:xfrm>
          <a:prstGeom prst="rect">
            <a:avLst/>
          </a:prstGeom>
          <a:noFill/>
        </p:spPr>
        <p:txBody>
          <a:bodyPr wrap="square" rtlCol="0">
            <a:spAutoFit/>
          </a:bodyPr>
          <a:lstStyle/>
          <a:p>
            <a:r>
              <a:rPr lang="en-GB" dirty="0">
                <a:latin typeface="+mj-lt"/>
              </a:rPr>
              <a:t>GPS</a:t>
            </a:r>
          </a:p>
        </p:txBody>
      </p:sp>
      <p:sp>
        <p:nvSpPr>
          <p:cNvPr id="8" name="TextBox 7">
            <a:extLst>
              <a:ext uri="{FF2B5EF4-FFF2-40B4-BE49-F238E27FC236}">
                <a16:creationId xmlns:a16="http://schemas.microsoft.com/office/drawing/2014/main" id="{CA43A422-EE3F-48D5-9ED8-7BE635609A11}"/>
              </a:ext>
            </a:extLst>
          </p:cNvPr>
          <p:cNvSpPr txBox="1"/>
          <p:nvPr/>
        </p:nvSpPr>
        <p:spPr>
          <a:xfrm>
            <a:off x="9630226" y="2797183"/>
            <a:ext cx="1785257" cy="369332"/>
          </a:xfrm>
          <a:prstGeom prst="rect">
            <a:avLst/>
          </a:prstGeom>
          <a:noFill/>
        </p:spPr>
        <p:txBody>
          <a:bodyPr wrap="square" rtlCol="0">
            <a:spAutoFit/>
          </a:bodyPr>
          <a:lstStyle/>
          <a:p>
            <a:r>
              <a:rPr lang="en-GB" dirty="0">
                <a:latin typeface="+mj-lt"/>
              </a:rPr>
              <a:t>Passport control</a:t>
            </a:r>
          </a:p>
        </p:txBody>
      </p:sp>
      <p:sp>
        <p:nvSpPr>
          <p:cNvPr id="9" name="TextBox 8">
            <a:extLst>
              <a:ext uri="{FF2B5EF4-FFF2-40B4-BE49-F238E27FC236}">
                <a16:creationId xmlns:a16="http://schemas.microsoft.com/office/drawing/2014/main" id="{894E85B9-DEFB-4A97-A582-992E8644CA6B}"/>
              </a:ext>
            </a:extLst>
          </p:cNvPr>
          <p:cNvSpPr txBox="1"/>
          <p:nvPr/>
        </p:nvSpPr>
        <p:spPr>
          <a:xfrm>
            <a:off x="8258628" y="4268733"/>
            <a:ext cx="1785257" cy="923330"/>
          </a:xfrm>
          <a:prstGeom prst="rect">
            <a:avLst/>
          </a:prstGeom>
          <a:noFill/>
        </p:spPr>
        <p:txBody>
          <a:bodyPr wrap="square" rtlCol="0">
            <a:spAutoFit/>
          </a:bodyPr>
          <a:lstStyle/>
          <a:p>
            <a:r>
              <a:rPr lang="en-GB" dirty="0">
                <a:latin typeface="+mj-lt"/>
              </a:rPr>
              <a:t>Online services (e.g. Shopping, Banking etc..)</a:t>
            </a:r>
          </a:p>
        </p:txBody>
      </p:sp>
      <p:sp>
        <p:nvSpPr>
          <p:cNvPr id="10" name="TextBox 9">
            <a:extLst>
              <a:ext uri="{FF2B5EF4-FFF2-40B4-BE49-F238E27FC236}">
                <a16:creationId xmlns:a16="http://schemas.microsoft.com/office/drawing/2014/main" id="{94728063-9441-4199-9B6E-D01F7C5CCC81}"/>
              </a:ext>
            </a:extLst>
          </p:cNvPr>
          <p:cNvSpPr txBox="1"/>
          <p:nvPr/>
        </p:nvSpPr>
        <p:spPr>
          <a:xfrm>
            <a:off x="8654142" y="1325633"/>
            <a:ext cx="1785257" cy="369332"/>
          </a:xfrm>
          <a:prstGeom prst="rect">
            <a:avLst/>
          </a:prstGeom>
          <a:noFill/>
        </p:spPr>
        <p:txBody>
          <a:bodyPr wrap="square" rtlCol="0">
            <a:spAutoFit/>
          </a:bodyPr>
          <a:lstStyle/>
          <a:p>
            <a:r>
              <a:rPr lang="en-GB" dirty="0">
                <a:latin typeface="+mj-lt"/>
              </a:rPr>
              <a:t>Browser history</a:t>
            </a:r>
          </a:p>
        </p:txBody>
      </p:sp>
      <p:sp>
        <p:nvSpPr>
          <p:cNvPr id="11" name="TextBox 10">
            <a:extLst>
              <a:ext uri="{FF2B5EF4-FFF2-40B4-BE49-F238E27FC236}">
                <a16:creationId xmlns:a16="http://schemas.microsoft.com/office/drawing/2014/main" id="{CA2CC791-2F67-4BF4-A026-0ED00E724702}"/>
              </a:ext>
            </a:extLst>
          </p:cNvPr>
          <p:cNvSpPr txBox="1"/>
          <p:nvPr/>
        </p:nvSpPr>
        <p:spPr>
          <a:xfrm>
            <a:off x="2510971" y="5555617"/>
            <a:ext cx="1785257" cy="369332"/>
          </a:xfrm>
          <a:prstGeom prst="rect">
            <a:avLst/>
          </a:prstGeom>
          <a:noFill/>
        </p:spPr>
        <p:txBody>
          <a:bodyPr wrap="square" rtlCol="0">
            <a:spAutoFit/>
          </a:bodyPr>
          <a:lstStyle/>
          <a:p>
            <a:r>
              <a:rPr lang="en-GB" dirty="0">
                <a:latin typeface="+mj-lt"/>
              </a:rPr>
              <a:t>Bluetooth</a:t>
            </a:r>
          </a:p>
        </p:txBody>
      </p:sp>
      <p:sp>
        <p:nvSpPr>
          <p:cNvPr id="12" name="TextBox 11">
            <a:extLst>
              <a:ext uri="{FF2B5EF4-FFF2-40B4-BE49-F238E27FC236}">
                <a16:creationId xmlns:a16="http://schemas.microsoft.com/office/drawing/2014/main" id="{3824A0D8-26A2-4F37-8445-8BE6BAFB21E8}"/>
              </a:ext>
            </a:extLst>
          </p:cNvPr>
          <p:cNvSpPr txBox="1"/>
          <p:nvPr/>
        </p:nvSpPr>
        <p:spPr>
          <a:xfrm>
            <a:off x="2510970" y="1885409"/>
            <a:ext cx="1647369" cy="369332"/>
          </a:xfrm>
          <a:prstGeom prst="rect">
            <a:avLst/>
          </a:prstGeom>
          <a:noFill/>
        </p:spPr>
        <p:txBody>
          <a:bodyPr wrap="square" rtlCol="0">
            <a:spAutoFit/>
          </a:bodyPr>
          <a:lstStyle/>
          <a:p>
            <a:r>
              <a:rPr lang="en-GB" dirty="0">
                <a:latin typeface="+mj-lt"/>
              </a:rPr>
              <a:t>CCTV</a:t>
            </a:r>
          </a:p>
        </p:txBody>
      </p:sp>
      <p:sp>
        <p:nvSpPr>
          <p:cNvPr id="13" name="TextBox 12">
            <a:extLst>
              <a:ext uri="{FF2B5EF4-FFF2-40B4-BE49-F238E27FC236}">
                <a16:creationId xmlns:a16="http://schemas.microsoft.com/office/drawing/2014/main" id="{14285D7E-9B08-4DAB-BDA5-F751C6BD6818}"/>
              </a:ext>
            </a:extLst>
          </p:cNvPr>
          <p:cNvSpPr txBox="1"/>
          <p:nvPr/>
        </p:nvSpPr>
        <p:spPr>
          <a:xfrm>
            <a:off x="5119913" y="1239078"/>
            <a:ext cx="1647369" cy="369332"/>
          </a:xfrm>
          <a:prstGeom prst="rect">
            <a:avLst/>
          </a:prstGeom>
          <a:noFill/>
        </p:spPr>
        <p:txBody>
          <a:bodyPr wrap="square" rtlCol="0">
            <a:spAutoFit/>
          </a:bodyPr>
          <a:lstStyle/>
          <a:p>
            <a:r>
              <a:rPr lang="en-GB" dirty="0">
                <a:latin typeface="+mj-lt"/>
              </a:rPr>
              <a:t>Social media</a:t>
            </a:r>
          </a:p>
        </p:txBody>
      </p:sp>
      <p:sp>
        <p:nvSpPr>
          <p:cNvPr id="14" name="TextBox 13">
            <a:extLst>
              <a:ext uri="{FF2B5EF4-FFF2-40B4-BE49-F238E27FC236}">
                <a16:creationId xmlns:a16="http://schemas.microsoft.com/office/drawing/2014/main" id="{3C4FAB48-89A0-4C9D-9E8D-A900E51423D7}"/>
              </a:ext>
            </a:extLst>
          </p:cNvPr>
          <p:cNvSpPr txBox="1"/>
          <p:nvPr/>
        </p:nvSpPr>
        <p:spPr>
          <a:xfrm>
            <a:off x="3316513" y="4400116"/>
            <a:ext cx="1785257" cy="646331"/>
          </a:xfrm>
          <a:prstGeom prst="rect">
            <a:avLst/>
          </a:prstGeom>
          <a:noFill/>
        </p:spPr>
        <p:txBody>
          <a:bodyPr wrap="square" rtlCol="0">
            <a:spAutoFit/>
          </a:bodyPr>
          <a:lstStyle/>
          <a:p>
            <a:r>
              <a:rPr lang="en-GB" dirty="0">
                <a:latin typeface="+mj-lt"/>
              </a:rPr>
              <a:t>Instant messaging apps</a:t>
            </a:r>
          </a:p>
        </p:txBody>
      </p:sp>
      <p:sp>
        <p:nvSpPr>
          <p:cNvPr id="15" name="TextBox 14">
            <a:extLst>
              <a:ext uri="{FF2B5EF4-FFF2-40B4-BE49-F238E27FC236}">
                <a16:creationId xmlns:a16="http://schemas.microsoft.com/office/drawing/2014/main" id="{3FFD6770-0FCE-4C87-BB6A-DF7FFBCDA86E}"/>
              </a:ext>
            </a:extLst>
          </p:cNvPr>
          <p:cNvSpPr txBox="1"/>
          <p:nvPr/>
        </p:nvSpPr>
        <p:spPr>
          <a:xfrm>
            <a:off x="914399" y="2572128"/>
            <a:ext cx="1785257" cy="646331"/>
          </a:xfrm>
          <a:prstGeom prst="rect">
            <a:avLst/>
          </a:prstGeom>
          <a:noFill/>
        </p:spPr>
        <p:txBody>
          <a:bodyPr wrap="square" rtlCol="0">
            <a:spAutoFit/>
          </a:bodyPr>
          <a:lstStyle/>
          <a:p>
            <a:r>
              <a:rPr lang="en-GB" dirty="0">
                <a:latin typeface="+mj-lt"/>
              </a:rPr>
              <a:t>Facial Recognition</a:t>
            </a:r>
          </a:p>
        </p:txBody>
      </p:sp>
      <p:sp>
        <p:nvSpPr>
          <p:cNvPr id="17" name="TextBox 16">
            <a:extLst>
              <a:ext uri="{FF2B5EF4-FFF2-40B4-BE49-F238E27FC236}">
                <a16:creationId xmlns:a16="http://schemas.microsoft.com/office/drawing/2014/main" id="{48AB305E-57F1-4BAF-8758-757584E80848}"/>
              </a:ext>
            </a:extLst>
          </p:cNvPr>
          <p:cNvSpPr txBox="1"/>
          <p:nvPr/>
        </p:nvSpPr>
        <p:spPr>
          <a:xfrm>
            <a:off x="9985738" y="5417117"/>
            <a:ext cx="1785257" cy="646331"/>
          </a:xfrm>
          <a:prstGeom prst="rect">
            <a:avLst/>
          </a:prstGeom>
          <a:noFill/>
        </p:spPr>
        <p:txBody>
          <a:bodyPr wrap="square" rtlCol="0">
            <a:spAutoFit/>
          </a:bodyPr>
          <a:lstStyle/>
          <a:p>
            <a:r>
              <a:rPr lang="en-GB" dirty="0">
                <a:latin typeface="+mj-lt"/>
              </a:rPr>
              <a:t>Speed/Traffic cameras</a:t>
            </a:r>
          </a:p>
        </p:txBody>
      </p:sp>
      <p:sp>
        <p:nvSpPr>
          <p:cNvPr id="18" name="TextBox 17">
            <a:extLst>
              <a:ext uri="{FF2B5EF4-FFF2-40B4-BE49-F238E27FC236}">
                <a16:creationId xmlns:a16="http://schemas.microsoft.com/office/drawing/2014/main" id="{420E285C-C694-42F8-A5F2-5FCDAC88B5AB}"/>
              </a:ext>
            </a:extLst>
          </p:cNvPr>
          <p:cNvSpPr txBox="1"/>
          <p:nvPr/>
        </p:nvSpPr>
        <p:spPr>
          <a:xfrm>
            <a:off x="558800" y="4843288"/>
            <a:ext cx="1785257" cy="369332"/>
          </a:xfrm>
          <a:prstGeom prst="rect">
            <a:avLst/>
          </a:prstGeom>
          <a:noFill/>
        </p:spPr>
        <p:txBody>
          <a:bodyPr wrap="square" rtlCol="0">
            <a:spAutoFit/>
          </a:bodyPr>
          <a:lstStyle/>
          <a:p>
            <a:r>
              <a:rPr lang="en-GB" dirty="0">
                <a:latin typeface="+mj-lt"/>
              </a:rPr>
              <a:t>Phone calls</a:t>
            </a:r>
          </a:p>
        </p:txBody>
      </p:sp>
    </p:spTree>
    <p:extLst>
      <p:ext uri="{BB962C8B-B14F-4D97-AF65-F5344CB8AC3E}">
        <p14:creationId xmlns:p14="http://schemas.microsoft.com/office/powerpoint/2010/main" val="41371811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A76B3-D03C-4451-8EB4-18D3076077B3}"/>
              </a:ext>
            </a:extLst>
          </p:cNvPr>
          <p:cNvSpPr>
            <a:spLocks noGrp="1"/>
          </p:cNvSpPr>
          <p:nvPr>
            <p:ph type="title"/>
          </p:nvPr>
        </p:nvSpPr>
        <p:spPr/>
        <p:txBody>
          <a:bodyPr/>
          <a:lstStyle/>
          <a:p>
            <a:r>
              <a:rPr lang="en-US" dirty="0"/>
              <a:t>Lesson Objectives:</a:t>
            </a:r>
          </a:p>
        </p:txBody>
      </p:sp>
      <p:sp>
        <p:nvSpPr>
          <p:cNvPr id="3" name="Text Placeholder 2">
            <a:extLst>
              <a:ext uri="{FF2B5EF4-FFF2-40B4-BE49-F238E27FC236}">
                <a16:creationId xmlns:a16="http://schemas.microsoft.com/office/drawing/2014/main" id="{348A36BD-3D0C-42D5-A5D3-CE11F484185A}"/>
              </a:ext>
            </a:extLst>
          </p:cNvPr>
          <p:cNvSpPr>
            <a:spLocks noGrp="1"/>
          </p:cNvSpPr>
          <p:nvPr>
            <p:ph type="body" sz="quarter" idx="12"/>
          </p:nvPr>
        </p:nvSpPr>
        <p:spPr/>
        <p:txBody>
          <a:bodyPr/>
          <a:lstStyle/>
          <a:p>
            <a:r>
              <a:rPr lang="en-US" noProof="1"/>
              <a:t>Curricular goal:</a:t>
            </a:r>
          </a:p>
        </p:txBody>
      </p:sp>
      <p:sp>
        <p:nvSpPr>
          <p:cNvPr id="4" name="Content Placeholder 3">
            <a:extLst>
              <a:ext uri="{FF2B5EF4-FFF2-40B4-BE49-F238E27FC236}">
                <a16:creationId xmlns:a16="http://schemas.microsoft.com/office/drawing/2014/main" id="{5F0977C3-BD7D-4617-8DF1-56211456D512}"/>
              </a:ext>
            </a:extLst>
          </p:cNvPr>
          <p:cNvSpPr>
            <a:spLocks noGrp="1"/>
          </p:cNvSpPr>
          <p:nvPr>
            <p:ph sz="half" idx="1"/>
          </p:nvPr>
        </p:nvSpPr>
        <p:spPr/>
        <p:txBody>
          <a:bodyPr/>
          <a:lstStyle/>
          <a:p>
            <a:r>
              <a:rPr lang="en-GB" dirty="0"/>
              <a:t>Recent advances in information technology threaten privacy and have reduced the amount of control over personal data and open up the possibility of a range of negative consequences as a result of access to personal data</a:t>
            </a:r>
          </a:p>
          <a:p>
            <a:pPr marL="0" indent="0">
              <a:buNone/>
            </a:pPr>
            <a:endParaRPr lang="en-GB" dirty="0"/>
          </a:p>
          <a:p>
            <a:r>
              <a:rPr lang="en-GB" dirty="0"/>
              <a:t>Understand how technology is used to collect data about us and our everyday activities.</a:t>
            </a:r>
          </a:p>
          <a:p>
            <a:r>
              <a:rPr lang="en-GB" dirty="0"/>
              <a:t>Identify the key stakeholders and discuss the impact of issues surrounding:</a:t>
            </a:r>
          </a:p>
          <a:p>
            <a:pPr lvl="1"/>
            <a:r>
              <a:rPr lang="en-GB" dirty="0"/>
              <a:t>The use of mobile location data to respond to the COVID-19 pandemic.</a:t>
            </a:r>
          </a:p>
          <a:p>
            <a:pPr lvl="1"/>
            <a:r>
              <a:rPr lang="en-GB" dirty="0"/>
              <a:t>The use of facial recognition cameras to tackle crime.</a:t>
            </a:r>
          </a:p>
          <a:p>
            <a:endParaRPr lang="en-GB" dirty="0"/>
          </a:p>
          <a:p>
            <a:endParaRPr lang="en-GB" dirty="0"/>
          </a:p>
          <a:p>
            <a:endParaRPr lang="en-GB" dirty="0"/>
          </a:p>
          <a:p>
            <a:endParaRPr lang="en-US" dirty="0"/>
          </a:p>
        </p:txBody>
      </p:sp>
      <p:cxnSp>
        <p:nvCxnSpPr>
          <p:cNvPr id="7" name="Straight Connector 6">
            <a:extLst>
              <a:ext uri="{FF2B5EF4-FFF2-40B4-BE49-F238E27FC236}">
                <a16:creationId xmlns:a16="http://schemas.microsoft.com/office/drawing/2014/main" id="{4B51536B-93ED-432A-BBEA-AF185E2233AE}"/>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3619E243-D955-4AE4-B703-304B0F84084C}"/>
              </a:ext>
            </a:extLst>
          </p:cNvPr>
          <p:cNvSpPr>
            <a:spLocks noGrp="1"/>
          </p:cNvSpPr>
          <p:nvPr>
            <p:ph type="sldNum" sz="quarter" idx="15"/>
          </p:nvPr>
        </p:nvSpPr>
        <p:spPr/>
        <p:txBody>
          <a:bodyPr/>
          <a:lstStyle/>
          <a:p>
            <a:fld id="{058DB212-BFA2-403F-85EF-DFD3FF6D973A}" type="slidenum">
              <a:rPr lang="en-US" smtClean="0"/>
              <a:pPr/>
              <a:t>5</a:t>
            </a:fld>
            <a:endParaRPr lang="en-US" dirty="0"/>
          </a:p>
        </p:txBody>
      </p:sp>
      <p:sp>
        <p:nvSpPr>
          <p:cNvPr id="12" name="Text Placeholder 2">
            <a:extLst>
              <a:ext uri="{FF2B5EF4-FFF2-40B4-BE49-F238E27FC236}">
                <a16:creationId xmlns:a16="http://schemas.microsoft.com/office/drawing/2014/main" id="{348A36BD-3D0C-42D5-A5D3-CE11F484185A}"/>
              </a:ext>
            </a:extLst>
          </p:cNvPr>
          <p:cNvSpPr txBox="1">
            <a:spLocks/>
          </p:cNvSpPr>
          <p:nvPr/>
        </p:nvSpPr>
        <p:spPr>
          <a:xfrm>
            <a:off x="360000" y="2678522"/>
            <a:ext cx="6992937" cy="36036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1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noProof="1"/>
              <a:t>Lesson components:</a:t>
            </a:r>
          </a:p>
        </p:txBody>
      </p:sp>
      <p:pic>
        <p:nvPicPr>
          <p:cNvPr id="11" name="Picture Placeholder 10">
            <a:extLst>
              <a:ext uri="{FF2B5EF4-FFF2-40B4-BE49-F238E27FC236}">
                <a16:creationId xmlns:a16="http://schemas.microsoft.com/office/drawing/2014/main" id="{70816E79-2A60-4DFC-8A60-B61DE73739CC}"/>
              </a:ext>
            </a:extLst>
          </p:cNvPr>
          <p:cNvPicPr>
            <a:picLocks noGrp="1" noChangeAspect="1"/>
          </p:cNvPicPr>
          <p:nvPr>
            <p:ph type="pic" sz="quarter" idx="13"/>
          </p:nvPr>
        </p:nvPicPr>
        <p:blipFill>
          <a:blip r:embed="rId2"/>
          <a:srcRect l="31526" r="31526"/>
          <a:stretch>
            <a:fillRect/>
          </a:stretch>
        </p:blipFill>
        <p:spPr/>
      </p:pic>
    </p:spTree>
    <p:extLst>
      <p:ext uri="{BB962C8B-B14F-4D97-AF65-F5344CB8AC3E}">
        <p14:creationId xmlns:p14="http://schemas.microsoft.com/office/powerpoint/2010/main" val="8452905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Monitoring where you are</a:t>
            </a:r>
          </a:p>
        </p:txBody>
      </p:sp>
      <p:sp>
        <p:nvSpPr>
          <p:cNvPr id="11" name="Rectangle 10"/>
          <p:cNvSpPr/>
          <p:nvPr/>
        </p:nvSpPr>
        <p:spPr>
          <a:xfrm>
            <a:off x="199867" y="730063"/>
            <a:ext cx="5698013" cy="108444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Scenario </a:t>
            </a:r>
          </a:p>
          <a:p>
            <a:pPr algn="ctr"/>
            <a:r>
              <a:rPr lang="en-GB" dirty="0">
                <a:solidFill>
                  <a:schemeClr val="tx1"/>
                </a:solidFill>
                <a:latin typeface="+mj-lt"/>
              </a:rPr>
              <a:t>Two common ways of monitoring our current movements/location is through the use of mobile phones and our passports.</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8"/>
            <a:ext cx="5896133" cy="184951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Explain how phone masts work.</a:t>
            </a:r>
          </a:p>
          <a:p>
            <a:pPr algn="ctr"/>
            <a:endParaRPr lang="en-GB" u="sng" dirty="0">
              <a:solidFill>
                <a:schemeClr val="tx1"/>
              </a:solidFill>
              <a:latin typeface="+mj-lt"/>
            </a:endParaRPr>
          </a:p>
          <a:p>
            <a:pPr algn="ctr"/>
            <a:endParaRPr lang="en-GB" u="sng" dirty="0">
              <a:solidFill>
                <a:schemeClr val="tx1"/>
              </a:solidFill>
              <a:latin typeface="+mj-lt"/>
            </a:endParaRPr>
          </a:p>
        </p:txBody>
      </p:sp>
      <p:sp>
        <p:nvSpPr>
          <p:cNvPr id="19" name="Rectangle 18"/>
          <p:cNvSpPr/>
          <p:nvPr/>
        </p:nvSpPr>
        <p:spPr>
          <a:xfrm>
            <a:off x="6095999" y="3202844"/>
            <a:ext cx="5896133" cy="242618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Police may use phone masts to track any calls and texts sent and received when investigating a crime. </a:t>
            </a:r>
          </a:p>
          <a:p>
            <a:pPr algn="ctr"/>
            <a:r>
              <a:rPr lang="en-GB" u="sng" dirty="0">
                <a:solidFill>
                  <a:schemeClr val="tx1"/>
                </a:solidFill>
                <a:latin typeface="+mj-lt"/>
              </a:rPr>
              <a:t>Identify how this complies with the Regulation of Investigatory Powers Act.</a:t>
            </a:r>
          </a:p>
          <a:p>
            <a:pPr algn="ctr"/>
            <a:endParaRPr lang="en-GB" u="sng" dirty="0">
              <a:solidFill>
                <a:schemeClr val="tx1"/>
              </a:solidFill>
              <a:latin typeface="+mj-lt"/>
            </a:endParaRPr>
          </a:p>
          <a:p>
            <a:pPr algn="ctr"/>
            <a:endParaRPr lang="en-GB" dirty="0">
              <a:solidFill>
                <a:schemeClr val="tx1"/>
              </a:solidFill>
              <a:latin typeface="+mj-lt"/>
            </a:endParaRPr>
          </a:p>
        </p:txBody>
      </p:sp>
      <p:pic>
        <p:nvPicPr>
          <p:cNvPr id="9" name="Picture 8">
            <a:extLst>
              <a:ext uri="{FF2B5EF4-FFF2-40B4-BE49-F238E27FC236}">
                <a16:creationId xmlns:a16="http://schemas.microsoft.com/office/drawing/2014/main" id="{06BB9EAA-E6A0-422A-A1A9-F1173CBCDDA8}"/>
              </a:ext>
            </a:extLst>
          </p:cNvPr>
          <p:cNvPicPr>
            <a:picLocks noChangeAspect="1"/>
          </p:cNvPicPr>
          <p:nvPr/>
        </p:nvPicPr>
        <p:blipFill>
          <a:blip r:embed="rId3"/>
          <a:stretch>
            <a:fillRect/>
          </a:stretch>
        </p:blipFill>
        <p:spPr>
          <a:xfrm>
            <a:off x="1198086" y="1954322"/>
            <a:ext cx="3701573" cy="4581154"/>
          </a:xfrm>
          <a:prstGeom prst="rect">
            <a:avLst/>
          </a:prstGeom>
        </p:spPr>
      </p:pic>
    </p:spTree>
    <p:extLst>
      <p:ext uri="{BB962C8B-B14F-4D97-AF65-F5344CB8AC3E}">
        <p14:creationId xmlns:p14="http://schemas.microsoft.com/office/powerpoint/2010/main" val="39883304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Monitoring where you are</a:t>
            </a:r>
          </a:p>
        </p:txBody>
      </p:sp>
      <p:sp>
        <p:nvSpPr>
          <p:cNvPr id="11" name="Rectangle 10"/>
          <p:cNvSpPr/>
          <p:nvPr/>
        </p:nvSpPr>
        <p:spPr>
          <a:xfrm>
            <a:off x="199867" y="730063"/>
            <a:ext cx="5698013" cy="108444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Scenario </a:t>
            </a:r>
          </a:p>
          <a:p>
            <a:pPr algn="ctr"/>
            <a:r>
              <a:rPr lang="en-GB" dirty="0">
                <a:solidFill>
                  <a:schemeClr val="tx1"/>
                </a:solidFill>
                <a:latin typeface="+mj-lt"/>
              </a:rPr>
              <a:t>Two common ways of monitoring our current movements/location is through the use of mobile phones and our passports.</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8"/>
            <a:ext cx="5896133" cy="184951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Explain how phone masts work.</a:t>
            </a:r>
          </a:p>
          <a:p>
            <a:pPr algn="ctr"/>
            <a:endParaRPr lang="en-GB" u="sng" dirty="0">
              <a:solidFill>
                <a:schemeClr val="tx1"/>
              </a:solidFill>
              <a:latin typeface="+mj-lt"/>
            </a:endParaRPr>
          </a:p>
          <a:p>
            <a:pPr algn="ctr"/>
            <a:r>
              <a:rPr lang="en-GB" dirty="0">
                <a:solidFill>
                  <a:schemeClr val="tx1"/>
                </a:solidFill>
                <a:latin typeface="+mj-lt"/>
              </a:rPr>
              <a:t>Mobile phones connect their users to telecommunications and internet networks through cell towers. As a mobile phone moves with its user, the phone pings nearby cell towers (or “cell sites”). </a:t>
            </a:r>
          </a:p>
          <a:p>
            <a:pPr algn="ctr"/>
            <a:endParaRPr lang="en-GB" u="sng" dirty="0">
              <a:solidFill>
                <a:schemeClr val="tx1"/>
              </a:solidFill>
              <a:latin typeface="+mj-lt"/>
            </a:endParaRPr>
          </a:p>
        </p:txBody>
      </p:sp>
      <p:sp>
        <p:nvSpPr>
          <p:cNvPr id="19" name="Rectangle 18"/>
          <p:cNvSpPr/>
          <p:nvPr/>
        </p:nvSpPr>
        <p:spPr>
          <a:xfrm>
            <a:off x="6095999" y="3202844"/>
            <a:ext cx="5896133" cy="2426187"/>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Police may use phone masts to track any calls and texts sent and received when investigating a crime. </a:t>
            </a:r>
          </a:p>
          <a:p>
            <a:pPr algn="ctr"/>
            <a:r>
              <a:rPr lang="en-GB" u="sng" dirty="0">
                <a:solidFill>
                  <a:schemeClr val="tx1"/>
                </a:solidFill>
                <a:latin typeface="+mj-lt"/>
              </a:rPr>
              <a:t>Identify how this complies with the Regulation of Investigatory Powers Act.</a:t>
            </a:r>
          </a:p>
          <a:p>
            <a:pPr algn="ctr"/>
            <a:endParaRPr lang="en-GB" u="sng" dirty="0">
              <a:solidFill>
                <a:schemeClr val="tx1"/>
              </a:solidFill>
              <a:latin typeface="+mj-lt"/>
            </a:endParaRPr>
          </a:p>
          <a:p>
            <a:pPr algn="ctr"/>
            <a:r>
              <a:rPr lang="en-GB" dirty="0">
                <a:solidFill>
                  <a:schemeClr val="tx1"/>
                </a:solidFill>
                <a:latin typeface="+mj-lt"/>
              </a:rPr>
              <a:t>Because the main purpose of this law is to detect and prevent crime and this is a useful tool in doing so. It allows the police to intercept communications that could lead to an arrest.</a:t>
            </a:r>
          </a:p>
          <a:p>
            <a:pPr algn="ctr"/>
            <a:endParaRPr lang="en-GB" dirty="0">
              <a:solidFill>
                <a:schemeClr val="tx1"/>
              </a:solidFill>
              <a:latin typeface="+mj-lt"/>
            </a:endParaRPr>
          </a:p>
        </p:txBody>
      </p:sp>
      <p:pic>
        <p:nvPicPr>
          <p:cNvPr id="9" name="Picture 8">
            <a:extLst>
              <a:ext uri="{FF2B5EF4-FFF2-40B4-BE49-F238E27FC236}">
                <a16:creationId xmlns:a16="http://schemas.microsoft.com/office/drawing/2014/main" id="{06BB9EAA-E6A0-422A-A1A9-F1173CBCDDA8}"/>
              </a:ext>
            </a:extLst>
          </p:cNvPr>
          <p:cNvPicPr>
            <a:picLocks noChangeAspect="1"/>
          </p:cNvPicPr>
          <p:nvPr/>
        </p:nvPicPr>
        <p:blipFill>
          <a:blip r:embed="rId3"/>
          <a:stretch>
            <a:fillRect/>
          </a:stretch>
        </p:blipFill>
        <p:spPr>
          <a:xfrm>
            <a:off x="1198086" y="1954322"/>
            <a:ext cx="3701573" cy="4581154"/>
          </a:xfrm>
          <a:prstGeom prst="rect">
            <a:avLst/>
          </a:prstGeom>
        </p:spPr>
      </p:pic>
    </p:spTree>
    <p:extLst>
      <p:ext uri="{BB962C8B-B14F-4D97-AF65-F5344CB8AC3E}">
        <p14:creationId xmlns:p14="http://schemas.microsoft.com/office/powerpoint/2010/main" val="37749975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Mobile phone service providers</a:t>
            </a:r>
          </a:p>
        </p:txBody>
      </p:sp>
      <p:sp>
        <p:nvSpPr>
          <p:cNvPr id="11" name="Rectangle 10"/>
          <p:cNvSpPr/>
          <p:nvPr/>
        </p:nvSpPr>
        <p:spPr>
          <a:xfrm>
            <a:off x="199867" y="730063"/>
            <a:ext cx="5698013" cy="108444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Scenario </a:t>
            </a:r>
          </a:p>
          <a:p>
            <a:pPr algn="ctr"/>
            <a:r>
              <a:rPr lang="en-GB" dirty="0">
                <a:solidFill>
                  <a:schemeClr val="tx1"/>
                </a:solidFill>
                <a:latin typeface="+mj-lt"/>
              </a:rPr>
              <a:t>Governments and the private sector are increasingly relying on data-driven technologies to help contain Covid-19. </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7"/>
            <a:ext cx="5896133" cy="256579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Discuss the positive impact of the Government using mobile location data to help respond to COVID-19</a:t>
            </a:r>
          </a:p>
        </p:txBody>
      </p:sp>
      <p:sp>
        <p:nvSpPr>
          <p:cNvPr id="19" name="Rectangle 18"/>
          <p:cNvSpPr/>
          <p:nvPr/>
        </p:nvSpPr>
        <p:spPr>
          <a:xfrm>
            <a:off x="6095998" y="3919123"/>
            <a:ext cx="5896133" cy="256579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Discuss the negative impact of the Government using mobile location data to help respond to COVID-19</a:t>
            </a:r>
          </a:p>
        </p:txBody>
      </p:sp>
      <p:pic>
        <p:nvPicPr>
          <p:cNvPr id="2" name="Picture 1">
            <a:extLst>
              <a:ext uri="{FF2B5EF4-FFF2-40B4-BE49-F238E27FC236}">
                <a16:creationId xmlns:a16="http://schemas.microsoft.com/office/drawing/2014/main" id="{6A473BC8-8DC0-4AB8-967B-9147B3A8FBFF}"/>
              </a:ext>
            </a:extLst>
          </p:cNvPr>
          <p:cNvPicPr>
            <a:picLocks noChangeAspect="1"/>
          </p:cNvPicPr>
          <p:nvPr/>
        </p:nvPicPr>
        <p:blipFill>
          <a:blip r:embed="rId3"/>
          <a:stretch>
            <a:fillRect/>
          </a:stretch>
        </p:blipFill>
        <p:spPr>
          <a:xfrm>
            <a:off x="199867" y="3255762"/>
            <a:ext cx="5740717" cy="3229154"/>
          </a:xfrm>
          <a:prstGeom prst="rect">
            <a:avLst/>
          </a:prstGeom>
        </p:spPr>
      </p:pic>
      <p:sp>
        <p:nvSpPr>
          <p:cNvPr id="3" name="TextBox 2">
            <a:extLst>
              <a:ext uri="{FF2B5EF4-FFF2-40B4-BE49-F238E27FC236}">
                <a16:creationId xmlns:a16="http://schemas.microsoft.com/office/drawing/2014/main" id="{BF7F30C6-113E-43DA-AEAE-09ADF37E14D3}"/>
              </a:ext>
            </a:extLst>
          </p:cNvPr>
          <p:cNvSpPr txBox="1"/>
          <p:nvPr/>
        </p:nvSpPr>
        <p:spPr>
          <a:xfrm>
            <a:off x="178514" y="2004031"/>
            <a:ext cx="5698013" cy="1015663"/>
          </a:xfrm>
          <a:prstGeom prst="rect">
            <a:avLst/>
          </a:prstGeom>
          <a:noFill/>
        </p:spPr>
        <p:txBody>
          <a:bodyPr wrap="square" rtlCol="0">
            <a:spAutoFit/>
          </a:bodyPr>
          <a:lstStyle/>
          <a:p>
            <a:r>
              <a:rPr lang="en-GB" sz="2000" dirty="0">
                <a:solidFill>
                  <a:srgbClr val="FF0000"/>
                </a:solidFill>
                <a:latin typeface="+mj-lt"/>
              </a:rPr>
              <a:t>Key stakeholders involved:</a:t>
            </a:r>
          </a:p>
          <a:p>
            <a:pPr marL="285750" indent="-285750">
              <a:buFont typeface="Arial" panose="020B0604020202020204" pitchFamily="34" charset="0"/>
              <a:buChar char="•"/>
            </a:pPr>
            <a:r>
              <a:rPr lang="en-GB" sz="2000" dirty="0">
                <a:solidFill>
                  <a:srgbClr val="FF0000"/>
                </a:solidFill>
                <a:latin typeface="+mj-lt"/>
              </a:rPr>
              <a:t>Government</a:t>
            </a:r>
          </a:p>
          <a:p>
            <a:pPr marL="285750" indent="-285750">
              <a:buFont typeface="Arial" panose="020B0604020202020204" pitchFamily="34" charset="0"/>
              <a:buChar char="•"/>
            </a:pPr>
            <a:r>
              <a:rPr lang="en-GB" sz="2000" dirty="0">
                <a:solidFill>
                  <a:srgbClr val="FF0000"/>
                </a:solidFill>
                <a:latin typeface="+mj-lt"/>
              </a:rPr>
              <a:t>Local communities</a:t>
            </a:r>
          </a:p>
        </p:txBody>
      </p:sp>
    </p:spTree>
    <p:extLst>
      <p:ext uri="{BB962C8B-B14F-4D97-AF65-F5344CB8AC3E}">
        <p14:creationId xmlns:p14="http://schemas.microsoft.com/office/powerpoint/2010/main" val="18112227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790997" cy="738664"/>
          </a:xfrm>
          <a:prstGeom prst="rect">
            <a:avLst/>
          </a:prstGeom>
          <a:noFill/>
        </p:spPr>
        <p:txBody>
          <a:bodyPr wrap="square" rtlCol="0">
            <a:spAutoFit/>
          </a:bodyPr>
          <a:lstStyle/>
          <a:p>
            <a:r>
              <a:rPr lang="en-GB" sz="2400" b="1" u="sng" dirty="0">
                <a:latin typeface="+mj-lt"/>
              </a:rPr>
              <a:t>Discussion – Mobile phone service providers</a:t>
            </a:r>
          </a:p>
          <a:p>
            <a:r>
              <a:rPr lang="en-GB" dirty="0">
                <a:solidFill>
                  <a:srgbClr val="7030A0"/>
                </a:solidFill>
                <a:latin typeface="+mj-lt"/>
              </a:rPr>
              <a:t>Discuss the impact of the Government using mobile location data to help respond to COVID-19</a:t>
            </a:r>
          </a:p>
        </p:txBody>
      </p:sp>
      <p:sp>
        <p:nvSpPr>
          <p:cNvPr id="6" name="Rectangle 5">
            <a:extLst>
              <a:ext uri="{FF2B5EF4-FFF2-40B4-BE49-F238E27FC236}">
                <a16:creationId xmlns:a16="http://schemas.microsoft.com/office/drawing/2014/main" id="{265E58D3-607A-4E97-8056-FD847E41DD9B}"/>
              </a:ext>
            </a:extLst>
          </p:cNvPr>
          <p:cNvSpPr/>
          <p:nvPr/>
        </p:nvSpPr>
        <p:spPr>
          <a:xfrm>
            <a:off x="4343400" y="919640"/>
            <a:ext cx="4160519" cy="554212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rgbClr val="00B050"/>
                </a:solidFill>
                <a:latin typeface="+mj-lt"/>
              </a:rPr>
              <a:t>Positive impact</a:t>
            </a:r>
          </a:p>
          <a:p>
            <a:pPr algn="ctr"/>
            <a:endParaRPr lang="en-GB" u="sng" dirty="0">
              <a:solidFill>
                <a:srgbClr val="00B050"/>
              </a:solidFill>
              <a:latin typeface="+mj-lt"/>
            </a:endParaRPr>
          </a:p>
          <a:p>
            <a:pPr marL="342900" indent="-342900">
              <a:buFont typeface="Arial" panose="020B0604020202020204" pitchFamily="34" charset="0"/>
              <a:buChar char="•"/>
            </a:pPr>
            <a:r>
              <a:rPr lang="en-GB" sz="2000" dirty="0">
                <a:solidFill>
                  <a:schemeClr val="tx1"/>
                </a:solidFill>
                <a:latin typeface="+mj-lt"/>
              </a:rPr>
              <a:t>It can track the movement of individuals, identify who has become infected and who they came into contact with during that period.</a:t>
            </a:r>
          </a:p>
          <a:p>
            <a:pPr marL="342900" indent="-342900">
              <a:buFont typeface="Arial" panose="020B0604020202020204" pitchFamily="34" charset="0"/>
              <a:buChar char="•"/>
            </a:pPr>
            <a:r>
              <a:rPr lang="en-GB" sz="2000" dirty="0">
                <a:solidFill>
                  <a:schemeClr val="tx1"/>
                </a:solidFill>
                <a:latin typeface="+mj-lt"/>
              </a:rPr>
              <a:t>Can be used to model the potential for transmission, and identify potential “hot spots” of transmission.</a:t>
            </a:r>
          </a:p>
          <a:p>
            <a:pPr marL="342900" indent="-342900">
              <a:buFont typeface="Arial" panose="020B0604020202020204" pitchFamily="34" charset="0"/>
              <a:buChar char="•"/>
            </a:pPr>
            <a:r>
              <a:rPr lang="en-GB" sz="2000" dirty="0">
                <a:solidFill>
                  <a:schemeClr val="tx1"/>
                </a:solidFill>
                <a:latin typeface="+mj-lt"/>
              </a:rPr>
              <a:t>Government could use mobile location data to monitor individuals and whether they are complying and not violate these restrictions.</a:t>
            </a:r>
          </a:p>
          <a:p>
            <a:pPr marL="342900" indent="-342900">
              <a:buFont typeface="Arial" panose="020B0604020202020204" pitchFamily="34" charset="0"/>
              <a:buChar char="•"/>
            </a:pPr>
            <a:r>
              <a:rPr lang="en-GB" sz="2000" dirty="0">
                <a:solidFill>
                  <a:schemeClr val="tx1"/>
                </a:solidFill>
                <a:latin typeface="+mj-lt"/>
              </a:rPr>
              <a:t>In order to this, the Government would need to encourage people to install an app that uses location data.</a:t>
            </a:r>
          </a:p>
          <a:p>
            <a:pPr algn="ctr"/>
            <a:endParaRPr lang="en-GB" u="sng" dirty="0">
              <a:solidFill>
                <a:srgbClr val="00B050"/>
              </a:solidFill>
              <a:latin typeface="+mj-lt"/>
            </a:endParaRPr>
          </a:p>
        </p:txBody>
      </p:sp>
      <p:sp>
        <p:nvSpPr>
          <p:cNvPr id="7" name="Rectangle 6">
            <a:extLst>
              <a:ext uri="{FF2B5EF4-FFF2-40B4-BE49-F238E27FC236}">
                <a16:creationId xmlns:a16="http://schemas.microsoft.com/office/drawing/2014/main" id="{39F80234-0024-48AB-9A9F-386A5A45D9DB}"/>
              </a:ext>
            </a:extLst>
          </p:cNvPr>
          <p:cNvSpPr/>
          <p:nvPr/>
        </p:nvSpPr>
        <p:spPr>
          <a:xfrm>
            <a:off x="8671560" y="919640"/>
            <a:ext cx="3276599" cy="554212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rgbClr val="FF0000"/>
                </a:solidFill>
                <a:latin typeface="+mj-lt"/>
              </a:rPr>
              <a:t>Negative impact</a:t>
            </a:r>
          </a:p>
          <a:p>
            <a:pPr algn="ctr"/>
            <a:endParaRPr lang="en-GB" u="sng" dirty="0">
              <a:solidFill>
                <a:srgbClr val="FF0000"/>
              </a:solidFill>
              <a:latin typeface="+mj-lt"/>
            </a:endParaRPr>
          </a:p>
          <a:p>
            <a:pPr marL="342900" indent="-342900">
              <a:buFont typeface="Arial" panose="020B0604020202020204" pitchFamily="34" charset="0"/>
              <a:buChar char="•"/>
            </a:pPr>
            <a:r>
              <a:rPr lang="en-GB" sz="2000" dirty="0">
                <a:solidFill>
                  <a:schemeClr val="tx1"/>
                </a:solidFill>
                <a:latin typeface="+mj-lt"/>
              </a:rPr>
              <a:t>Human rights law says measure that limit people’s rights and freedoms must be lawful, necessary, and proportionate.</a:t>
            </a:r>
          </a:p>
          <a:p>
            <a:pPr marL="342900" indent="-342900">
              <a:buFont typeface="Arial" panose="020B0604020202020204" pitchFamily="34" charset="0"/>
              <a:buChar char="•"/>
            </a:pPr>
            <a:r>
              <a:rPr lang="en-GB" sz="2000" dirty="0">
                <a:solidFill>
                  <a:schemeClr val="tx1"/>
                </a:solidFill>
                <a:latin typeface="+mj-lt"/>
              </a:rPr>
              <a:t>These rules apply to efforts to track and manage Covid-19 using mobile location data. </a:t>
            </a:r>
          </a:p>
          <a:p>
            <a:pPr marL="342900" indent="-342900">
              <a:buFont typeface="Arial" panose="020B0604020202020204" pitchFamily="34" charset="0"/>
              <a:buChar char="•"/>
            </a:pPr>
            <a:r>
              <a:rPr lang="en-GB" sz="2000" dirty="0">
                <a:solidFill>
                  <a:schemeClr val="tx1"/>
                </a:solidFill>
                <a:latin typeface="+mj-lt"/>
              </a:rPr>
              <a:t>The collection and analysis of such data could reveal users’ identities, movements, and associations in a manner that interferes with the right to privacy.</a:t>
            </a:r>
          </a:p>
          <a:p>
            <a:endParaRPr lang="en-GB" sz="2000" dirty="0">
              <a:solidFill>
                <a:schemeClr val="tx1"/>
              </a:solidFill>
              <a:latin typeface="+mj-lt"/>
            </a:endParaRPr>
          </a:p>
        </p:txBody>
      </p:sp>
      <p:pic>
        <p:nvPicPr>
          <p:cNvPr id="8" name="Picture 7">
            <a:extLst>
              <a:ext uri="{FF2B5EF4-FFF2-40B4-BE49-F238E27FC236}">
                <a16:creationId xmlns:a16="http://schemas.microsoft.com/office/drawing/2014/main" id="{326A3F85-C95E-4774-BF56-8F81E8D267C8}"/>
              </a:ext>
            </a:extLst>
          </p:cNvPr>
          <p:cNvPicPr>
            <a:picLocks noChangeAspect="1"/>
          </p:cNvPicPr>
          <p:nvPr/>
        </p:nvPicPr>
        <p:blipFill>
          <a:blip r:embed="rId3"/>
          <a:stretch>
            <a:fillRect/>
          </a:stretch>
        </p:blipFill>
        <p:spPr>
          <a:xfrm>
            <a:off x="157162" y="919640"/>
            <a:ext cx="4054684" cy="2280760"/>
          </a:xfrm>
          <a:prstGeom prst="rect">
            <a:avLst/>
          </a:prstGeom>
        </p:spPr>
      </p:pic>
      <p:pic>
        <p:nvPicPr>
          <p:cNvPr id="9" name="Picture 8">
            <a:extLst>
              <a:ext uri="{FF2B5EF4-FFF2-40B4-BE49-F238E27FC236}">
                <a16:creationId xmlns:a16="http://schemas.microsoft.com/office/drawing/2014/main" id="{D6152E77-A462-48D3-899D-03642558FE44}"/>
              </a:ext>
            </a:extLst>
          </p:cNvPr>
          <p:cNvPicPr>
            <a:picLocks noChangeAspect="1"/>
          </p:cNvPicPr>
          <p:nvPr/>
        </p:nvPicPr>
        <p:blipFill>
          <a:blip r:embed="rId4"/>
          <a:stretch>
            <a:fillRect/>
          </a:stretch>
        </p:blipFill>
        <p:spPr>
          <a:xfrm>
            <a:off x="580674" y="3380123"/>
            <a:ext cx="2992170" cy="3081637"/>
          </a:xfrm>
          <a:prstGeom prst="rect">
            <a:avLst/>
          </a:prstGeom>
        </p:spPr>
      </p:pic>
    </p:spTree>
    <p:extLst>
      <p:ext uri="{BB962C8B-B14F-4D97-AF65-F5344CB8AC3E}">
        <p14:creationId xmlns:p14="http://schemas.microsoft.com/office/powerpoint/2010/main" val="2360748048"/>
      </p:ext>
    </p:extLst>
  </p:cSld>
  <p:clrMapOvr>
    <a:masterClrMapping/>
  </p:clrMapOvr>
</p:sld>
</file>

<file path=ppt/theme/theme1.xml><?xml version="1.0" encoding="utf-8"?>
<a:theme xmlns:a="http://schemas.openxmlformats.org/drawingml/2006/main" name="Office Theme">
  <a:themeElements>
    <a:clrScheme name="Custom 153">
      <a:dk1>
        <a:sysClr val="windowText" lastClr="000000"/>
      </a:dk1>
      <a:lt1>
        <a:sysClr val="window" lastClr="FFFFFF"/>
      </a:lt1>
      <a:dk2>
        <a:srgbClr val="44546A"/>
      </a:dk2>
      <a:lt2>
        <a:srgbClr val="E7E6E6"/>
      </a:lt2>
      <a:accent1>
        <a:srgbClr val="00B0F0"/>
      </a:accent1>
      <a:accent2>
        <a:srgbClr val="0B6CD9"/>
      </a:accent2>
      <a:accent3>
        <a:srgbClr val="0C3DF8"/>
      </a:accent3>
      <a:accent4>
        <a:srgbClr val="F2194A"/>
      </a:accent4>
      <a:accent5>
        <a:srgbClr val="0CF8B6"/>
      </a:accent5>
      <a:accent6>
        <a:srgbClr val="BDB313"/>
      </a:accent6>
      <a:hlink>
        <a:srgbClr val="00B0F0"/>
      </a:hlink>
      <a:folHlink>
        <a:srgbClr val="00B0F0"/>
      </a:folHlink>
    </a:clrScheme>
    <a:fontScheme name="Custom 162">
      <a:majorFont>
        <a:latin typeface="Tw Cen MT"/>
        <a:ea typeface=""/>
        <a:cs typeface=""/>
      </a:majorFont>
      <a:minorFont>
        <a:latin typeface="Lucida Sans Typewri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78043420_Science fair presentation_RVA_v3.potx" id="{29D4BD8F-7488-49D9-BFBB-7DF8C2B0292D}" vid="{799E8309-D02B-4451-A1B1-915D5FF07E1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Science fair presentation</Template>
  <TotalTime>0</TotalTime>
  <Words>2370</Words>
  <Application>Microsoft Office PowerPoint</Application>
  <PresentationFormat>Widescreen</PresentationFormat>
  <Paragraphs>232</Paragraphs>
  <Slides>22</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vt:lpstr>
      <vt:lpstr>Lucida Sans Typewriter</vt:lpstr>
      <vt:lpstr>Times New Roman</vt:lpstr>
      <vt:lpstr>Tw Cen MT</vt:lpstr>
      <vt:lpstr>Office Theme</vt:lpstr>
      <vt:lpstr>WJEC GCSE Digital Technology</vt:lpstr>
      <vt:lpstr>PowerPoint Presentation</vt:lpstr>
      <vt:lpstr>PowerPoint Presentation</vt:lpstr>
      <vt:lpstr>PowerPoint Presentation</vt:lpstr>
      <vt:lpstr>Lesson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2020-07-10T06:49:00Z</dcterms:created>
  <dcterms:modified xsi:type="dcterms:W3CDTF">2021-07-04T09:42:55Z</dcterms:modified>
</cp:coreProperties>
</file>